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  <p:sldMasterId id="2147483737" r:id="rId2"/>
  </p:sldMasterIdLst>
  <p:notesMasterIdLst>
    <p:notesMasterId r:id="rId51"/>
  </p:notesMasterIdLst>
  <p:sldIdLst>
    <p:sldId id="443" r:id="rId3"/>
    <p:sldId id="257" r:id="rId4"/>
    <p:sldId id="264" r:id="rId5"/>
    <p:sldId id="268" r:id="rId6"/>
    <p:sldId id="265" r:id="rId7"/>
    <p:sldId id="271" r:id="rId8"/>
    <p:sldId id="285" r:id="rId9"/>
    <p:sldId id="260" r:id="rId10"/>
    <p:sldId id="270" r:id="rId11"/>
    <p:sldId id="263" r:id="rId12"/>
    <p:sldId id="266" r:id="rId13"/>
    <p:sldId id="269" r:id="rId14"/>
    <p:sldId id="267" r:id="rId15"/>
    <p:sldId id="391" r:id="rId16"/>
    <p:sldId id="392" r:id="rId17"/>
    <p:sldId id="393" r:id="rId18"/>
    <p:sldId id="300" r:id="rId19"/>
    <p:sldId id="394" r:id="rId20"/>
    <p:sldId id="301" r:id="rId21"/>
    <p:sldId id="303" r:id="rId22"/>
    <p:sldId id="395" r:id="rId23"/>
    <p:sldId id="302" r:id="rId24"/>
    <p:sldId id="325" r:id="rId25"/>
    <p:sldId id="326" r:id="rId26"/>
    <p:sldId id="396" r:id="rId27"/>
    <p:sldId id="299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305" r:id="rId36"/>
    <p:sldId id="345" r:id="rId37"/>
    <p:sldId id="351" r:id="rId38"/>
    <p:sldId id="352" r:id="rId39"/>
    <p:sldId id="353" r:id="rId40"/>
    <p:sldId id="387" r:id="rId41"/>
    <p:sldId id="359" r:id="rId42"/>
    <p:sldId id="360" r:id="rId43"/>
    <p:sldId id="383" r:id="rId44"/>
    <p:sldId id="354" r:id="rId45"/>
    <p:sldId id="384" r:id="rId46"/>
    <p:sldId id="361" r:id="rId47"/>
    <p:sldId id="355" r:id="rId48"/>
    <p:sldId id="262" r:id="rId49"/>
    <p:sldId id="289" r:id="rId5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808080"/>
    <a:srgbClr val="EAEAEA"/>
    <a:srgbClr val="800080"/>
    <a:srgbClr val="0000FF"/>
    <a:srgbClr val="990000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048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52"/>
    </p:cViewPr>
  </p:sorter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45003" cy="4500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5D4456-05D8-4802-9749-2CCB127041D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52878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7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8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0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2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4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5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6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8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9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0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3371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70412" cy="3427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4812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15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12660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16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75723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18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50335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5191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27367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34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53899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5980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80288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57908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38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31883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39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40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737228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41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78841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42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95035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70412" cy="3427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4812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45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032817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46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825766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47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332558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55113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BE085-FBEC-443C-96C1-70C91B46AC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ADB72-CDDD-424C-BB75-27830166DD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72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4750"/>
            <a:ext cx="8229600" cy="495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8963" y="6327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14BB99-E97C-4D37-A2EB-27E821233E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90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47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747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274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274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8963" y="6327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7FAE5F-0824-48A3-925F-22A1821671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4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84A8C-5E90-48A9-83C6-CD6987D22A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7653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654D8-328E-4383-A2EE-D1602D068F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76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8F328-F321-4717-ACBA-E13E2DA31E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282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3ACCD-8564-429E-A9B7-7B3ABD5924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190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AE469-7BAC-41A1-9558-8B680AB57A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635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71723-DB04-4D6E-87A0-73AA414D9C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982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F9175-49FA-4555-AED5-4234379981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93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5C2A-42F1-42B3-BB25-0135DA4EA9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727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12174-A7EF-408C-8198-84AA55E914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397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43EC-BC9E-4ABA-A1B4-01893BDAB5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5148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C3B46-E180-441A-924E-61590FD588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9414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DD3EC-E579-4703-A0F5-D86F01E8AA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55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5B63F-AC12-4068-A36A-4FF34158A2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6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395FF-1A9A-4F7A-BA51-3C03506752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15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5DA32-175B-49B4-A426-939D1BBD88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66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5E681-85C0-4B75-A349-A0031478CC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994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14103-5065-4B3E-9A3C-E0FB89724A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24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DC133-7CA8-4E3F-B239-6DF4939DC7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368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4C22-6CDE-4CAE-BE93-C789F46A18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75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27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A0F9765-4A8B-44C7-827B-8B90331E5CC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59" r:id="rId12"/>
    <p:sldLayoutId id="2147483760" r:id="rId13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40EB2CA-618D-4886-9917-483A3592327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boa.cs.iastate.edu/boa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oa.cs.iastate.edu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19.jpe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863" y="773113"/>
            <a:ext cx="8461375" cy="1082675"/>
          </a:xfrm>
        </p:spPr>
        <p:txBody>
          <a:bodyPr/>
          <a:lstStyle/>
          <a:p>
            <a:r>
              <a:rPr lang="en-GB" altLang="en-US" sz="3200"/>
              <a:t>Efficiently Mining Source Code</a:t>
            </a:r>
            <a:br>
              <a:rPr lang="en-GB" altLang="en-US" sz="3200"/>
            </a:br>
            <a:r>
              <a:rPr lang="en-GB" altLang="en-US" sz="3200"/>
              <a:t>with </a:t>
            </a:r>
            <a:r>
              <a:rPr lang="en-GB" altLang="en-US" sz="3200" b="1"/>
              <a:t>Boa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698875"/>
            <a:ext cx="6913562" cy="1752600"/>
          </a:xfrm>
        </p:spPr>
        <p:txBody>
          <a:bodyPr anchor="b"/>
          <a:lstStyle/>
          <a:p>
            <a:r>
              <a:rPr lang="en-GB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Robert Dyer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988" y="6392863"/>
            <a:ext cx="80565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>
                <a:solidFill>
                  <a:schemeClr val="tx1"/>
                </a:solidFill>
              </a:rPr>
              <a:t>The research activities described in this talk were supported in part by the US National Science Foundation (NSF) grants CCF-13-49153, CCF-13-20578, TWC-12-23828, CCF-11-17937, CCF-10-17334, and CCF-10-18600.</a:t>
            </a:r>
          </a:p>
        </p:txBody>
      </p:sp>
      <p:pic>
        <p:nvPicPr>
          <p:cNvPr id="5125" name="Picture 5" descr="sp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5499100"/>
            <a:ext cx="33543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7131050" y="2382838"/>
            <a:ext cx="1895475" cy="1693862"/>
            <a:chOff x="0" y="0"/>
            <a:chExt cx="2986" cy="2666"/>
          </a:xfrm>
        </p:grpSpPr>
        <p:pic>
          <p:nvPicPr>
            <p:cNvPr id="5127" name="Picture 7" descr="tn-ne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98"/>
            <a:stretch>
              <a:fillRect/>
            </a:stretch>
          </p:blipFill>
          <p:spPr bwMode="auto">
            <a:xfrm>
              <a:off x="611" y="0"/>
              <a:ext cx="1765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0" y="2092"/>
              <a:ext cx="2987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/>
                <a:t>Tien N. Nguyen</a:t>
              </a:r>
            </a:p>
          </p:txBody>
        </p:sp>
      </p:grp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2862263" y="2359025"/>
            <a:ext cx="1754187" cy="1717675"/>
            <a:chOff x="0" y="0"/>
            <a:chExt cx="2762" cy="2704"/>
          </a:xfrm>
        </p:grpSpPr>
        <p:pic>
          <p:nvPicPr>
            <p:cNvPr id="5130" name="Picture 10" descr="hraja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0"/>
              <a:ext cx="1718" cy="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0" y="2130"/>
              <a:ext cx="2763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/>
                <a:t>Hridesh Rajan</a:t>
              </a:r>
            </a:p>
          </p:txBody>
        </p:sp>
      </p:grp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4821238" y="2427288"/>
            <a:ext cx="2181225" cy="1649412"/>
            <a:chOff x="0" y="0"/>
            <a:chExt cx="3434" cy="2597"/>
          </a:xfrm>
        </p:grpSpPr>
        <p:pic>
          <p:nvPicPr>
            <p:cNvPr id="5133" name="Picture 13" descr="hoa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" y="0"/>
              <a:ext cx="1616" cy="1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0" y="2023"/>
              <a:ext cx="3434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/>
                <a:t>Hoan Anh Nguyen</a:t>
              </a:r>
            </a:p>
          </p:txBody>
        </p:sp>
      </p:grpSp>
      <p:pic>
        <p:nvPicPr>
          <p:cNvPr id="5135" name="Picture 15" descr="large-bgsu-orange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454650"/>
            <a:ext cx="1376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934-2102-48EB-B314-DDA10AEEC52A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has unit testing evolved over time?</a:t>
            </a:r>
          </a:p>
        </p:txBody>
      </p:sp>
      <p:pic>
        <p:nvPicPr>
          <p:cNvPr id="22531" name="Picture 3" descr="Picture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70000"/>
            <a:ext cx="854075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rrow 771"/>
          <p:cNvSpPr>
            <a:spLocks noChangeShapeType="1"/>
          </p:cNvSpPr>
          <p:nvPr/>
        </p:nvSpPr>
        <p:spPr bwMode="auto">
          <a:xfrm>
            <a:off x="1827213" y="4105275"/>
            <a:ext cx="1587" cy="1574800"/>
          </a:xfrm>
          <a:prstGeom prst="line">
            <a:avLst/>
          </a:prstGeom>
          <a:noFill/>
          <a:ln w="38100" cap="flat" cmpd="sng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71550" y="3744913"/>
            <a:ext cx="179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JUnit 4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9968-D834-4F61-AC81-7616F8E25BFC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/>
              <a:t>What makes this</a:t>
            </a:r>
            <a:br>
              <a:rPr lang="en-GB" altLang="en-US" sz="3200"/>
            </a:br>
            <a:r>
              <a:rPr lang="en-GB" altLang="en-US" sz="3200" b="1" i="1"/>
              <a:t>ultra-large-scale</a:t>
            </a:r>
            <a:r>
              <a:rPr lang="en-GB" altLang="en-US" sz="3200"/>
              <a:t> mining?</a:t>
            </a:r>
            <a:endParaRPr lang="en-GB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71E9-22D7-4893-ACBD-755C2C286802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Previous examples queried...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</p:nvPr>
        </p:nvGraphicFramePr>
        <p:xfrm>
          <a:off x="2192338" y="1763713"/>
          <a:ext cx="4759325" cy="3059114"/>
        </p:xfrm>
        <a:graphic>
          <a:graphicData uri="http://schemas.openxmlformats.org/drawingml/2006/table">
            <a:tbl>
              <a:tblPr/>
              <a:tblGrid>
                <a:gridCol w="2379662"/>
                <a:gridCol w="2379663"/>
              </a:tblGrid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Projects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699,331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Code Repositories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494,158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Revisions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15,063,073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Unique Files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69,863,970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File Snapshots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147,074,540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AST Nodes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18,651,043,23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2098675" y="5583238"/>
            <a:ext cx="494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chemeClr val="tx1"/>
                </a:solidFill>
              </a:rPr>
              <a:t>Over </a:t>
            </a:r>
            <a:r>
              <a:rPr lang="en-GB" altLang="en-US" sz="2400" b="1">
                <a:solidFill>
                  <a:schemeClr val="tx1"/>
                </a:solidFill>
              </a:rPr>
              <a:t>250GB</a:t>
            </a:r>
            <a:r>
              <a:rPr lang="en-GB" altLang="en-US" sz="2400">
                <a:solidFill>
                  <a:schemeClr val="tx1"/>
                </a:solidFill>
              </a:rPr>
              <a:t> of </a:t>
            </a:r>
            <a:r>
              <a:rPr lang="en-GB" altLang="en-US" sz="2400" i="1">
                <a:solidFill>
                  <a:schemeClr val="tx1"/>
                </a:solidFill>
              </a:rPr>
              <a:t>pre-processed</a:t>
            </a:r>
            <a:r>
              <a:rPr lang="en-GB" altLang="en-US" sz="2400">
                <a:solidFill>
                  <a:schemeClr val="tx1"/>
                </a:solidFill>
              </a:rPr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2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D4F-A201-457E-BB73-22724C60D673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/>
              <a:t>What does</a:t>
            </a:r>
            <a:br>
              <a:rPr lang="en-GB" altLang="en-US" sz="3200"/>
            </a:br>
            <a:r>
              <a:rPr lang="en-GB" altLang="en-US" sz="3200" b="1" i="1"/>
              <a:t>bringing BIGDATA to the masses</a:t>
            </a:r>
            <a:br>
              <a:rPr lang="en-GB" altLang="en-US" sz="3200" b="1" i="1"/>
            </a:br>
            <a:r>
              <a:rPr lang="en-GB" altLang="en-US" sz="3200"/>
              <a:t>mean?</a:t>
            </a:r>
            <a:endParaRPr lang="en-GB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DE8E-B371-47E9-AD39-7AF90A52C20D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9375"/>
            <a:ext cx="8480425" cy="1038225"/>
          </a:xfrm>
        </p:spPr>
        <p:txBody>
          <a:bodyPr/>
          <a:lstStyle/>
          <a:p>
            <a:r>
              <a:rPr lang="en-GB" altLang="en-US" sz="3200"/>
              <a:t>How has unit testing evolved over time?</a:t>
            </a:r>
          </a:p>
        </p:txBody>
      </p:sp>
      <p:pic>
        <p:nvPicPr>
          <p:cNvPr id="30723" name="Picture 3" descr="Picture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36713"/>
            <a:ext cx="693102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67013" y="6134100"/>
            <a:ext cx="36083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hlink"/>
                </a:solidFill>
              </a:rPr>
              <a:t>How can we solve this task?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0D8D-508D-42C5-BD3A-A8806FDF88DE}" type="slidenum">
              <a:rPr lang="en-GB" altLang="en-US"/>
              <a:pPr/>
              <a:t>15</a:t>
            </a:fld>
            <a:endParaRPr lang="en-GB" altLang="en-US"/>
          </a:p>
        </p:txBody>
      </p:sp>
      <p:pic>
        <p:nvPicPr>
          <p:cNvPr id="32770" name="Picture 2" descr="sourcefo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161925" y="587375"/>
            <a:ext cx="20462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7497763" y="295275"/>
            <a:ext cx="1214437" cy="946150"/>
          </a:xfrm>
          <a:prstGeom prst="flowChartMultidocumen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Results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167188" y="430213"/>
            <a:ext cx="1125537" cy="674687"/>
          </a:xfrm>
          <a:prstGeom prst="flowChartOffpageConnector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foreach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12775" y="1673225"/>
            <a:ext cx="8229600" cy="45466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32774" name="AutoShape 6"/>
          <p:cNvCxnSpPr>
            <a:cxnSpLocks noChangeShapeType="1"/>
            <a:stCxn id="32770" idx="3"/>
            <a:endCxn id="32772" idx="1"/>
          </p:cNvCxnSpPr>
          <p:nvPr/>
        </p:nvCxnSpPr>
        <p:spPr bwMode="auto">
          <a:xfrm>
            <a:off x="2208213" y="768350"/>
            <a:ext cx="1958975" cy="3175"/>
          </a:xfrm>
          <a:prstGeom prst="bentConnector2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481263" y="188913"/>
            <a:ext cx="1289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hlink"/>
                </a:solidFill>
              </a:rPr>
              <a:t>mine project</a:t>
            </a:r>
          </a:p>
          <a:p>
            <a:pPr algn="ctr"/>
            <a:r>
              <a:rPr lang="en-GB" altLang="en-US" sz="1600">
                <a:solidFill>
                  <a:schemeClr val="hlink"/>
                </a:solidFill>
              </a:rPr>
              <a:t>metadata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32776" name="AutoShape 8"/>
          <p:cNvCxnSpPr>
            <a:cxnSpLocks noChangeShapeType="1"/>
            <a:stCxn id="32772" idx="3"/>
            <a:endCxn id="32771" idx="1"/>
          </p:cNvCxnSpPr>
          <p:nvPr/>
        </p:nvCxnSpPr>
        <p:spPr bwMode="auto">
          <a:xfrm>
            <a:off x="5292725" y="768350"/>
            <a:ext cx="2205038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927100" y="2576513"/>
            <a:ext cx="1844675" cy="1347787"/>
          </a:xfrm>
          <a:prstGeom prst="flowChartDecision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Has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repository?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32778" name="AutoShape 10"/>
          <p:cNvCxnSpPr>
            <a:cxnSpLocks noChangeShapeType="1"/>
            <a:stCxn id="32772" idx="2"/>
            <a:endCxn id="32773" idx="0"/>
          </p:cNvCxnSpPr>
          <p:nvPr/>
        </p:nvCxnSpPr>
        <p:spPr bwMode="auto">
          <a:xfrm rot="5400000">
            <a:off x="4444206" y="1388269"/>
            <a:ext cx="568325" cy="1588"/>
          </a:xfrm>
          <a:prstGeom prst="bentConnector3">
            <a:avLst>
              <a:gd name="adj1" fmla="val 50056"/>
            </a:avLst>
          </a:prstGeom>
          <a:noFill/>
          <a:ln w="38100" cap="flat" cmpd="sng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6823075" y="2574925"/>
            <a:ext cx="1665288" cy="1439863"/>
          </a:xfrm>
          <a:prstGeom prst="flowChartDecision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rgbClr val="000000"/>
                </a:solidFill>
              </a:rPr>
              <a:t>Method has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@Test?</a:t>
            </a:r>
          </a:p>
        </p:txBody>
      </p:sp>
      <p:sp>
        <p:nvSpPr>
          <p:cNvPr id="32780" name="Arrow 593"/>
          <p:cNvSpPr>
            <a:spLocks noChangeShapeType="1"/>
          </p:cNvSpPr>
          <p:nvPr/>
        </p:nvSpPr>
        <p:spPr bwMode="auto">
          <a:xfrm flipV="1">
            <a:off x="7654925" y="1674813"/>
            <a:ext cx="0" cy="900112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rrow 593"/>
          <p:cNvSpPr>
            <a:spLocks noChangeShapeType="1"/>
          </p:cNvSpPr>
          <p:nvPr/>
        </p:nvSpPr>
        <p:spPr bwMode="auto">
          <a:xfrm>
            <a:off x="1849438" y="1670050"/>
            <a:ext cx="0" cy="900113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767638" y="2033588"/>
            <a:ext cx="49688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962150" y="4103688"/>
            <a:ext cx="4984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1039813" y="4824413"/>
            <a:ext cx="1620837" cy="1079500"/>
          </a:xfrm>
          <a:prstGeom prst="flowChartMultidocumen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Access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repository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32785" name="AutoShape 17"/>
          <p:cNvCxnSpPr>
            <a:cxnSpLocks noChangeShapeType="1"/>
            <a:stCxn id="32777" idx="2"/>
            <a:endCxn id="32784" idx="0"/>
          </p:cNvCxnSpPr>
          <p:nvPr/>
        </p:nvCxnSpPr>
        <p:spPr bwMode="auto">
          <a:xfrm rot="5400000">
            <a:off x="1399382" y="4374356"/>
            <a:ext cx="900112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6845300" y="4824413"/>
            <a:ext cx="1620838" cy="1079500"/>
          </a:xfrm>
          <a:prstGeom prst="flowChartMultidocumen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Find all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methods</a:t>
            </a: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4032250" y="4824413"/>
            <a:ext cx="1620838" cy="1079500"/>
          </a:xfrm>
          <a:prstGeom prst="flowChartMultidocumen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Find all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source files</a:t>
            </a:r>
          </a:p>
        </p:txBody>
      </p:sp>
      <p:cxnSp>
        <p:nvCxnSpPr>
          <p:cNvPr id="32788" name="AutoShape 20"/>
          <p:cNvCxnSpPr>
            <a:cxnSpLocks noChangeShapeType="1"/>
            <a:stCxn id="32784" idx="3"/>
            <a:endCxn id="32787" idx="1"/>
          </p:cNvCxnSpPr>
          <p:nvPr/>
        </p:nvCxnSpPr>
        <p:spPr bwMode="auto">
          <a:xfrm>
            <a:off x="2660650" y="5364163"/>
            <a:ext cx="1371600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9" name="AutoShape 21"/>
          <p:cNvCxnSpPr>
            <a:cxnSpLocks noChangeShapeType="1"/>
            <a:stCxn id="32787" idx="3"/>
            <a:endCxn id="32786" idx="1"/>
          </p:cNvCxnSpPr>
          <p:nvPr/>
        </p:nvCxnSpPr>
        <p:spPr bwMode="auto">
          <a:xfrm>
            <a:off x="5653088" y="5364163"/>
            <a:ext cx="1192212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90" name="AutoShape 22"/>
          <p:cNvCxnSpPr>
            <a:cxnSpLocks noChangeShapeType="1"/>
            <a:stCxn id="32786" idx="0"/>
            <a:endCxn id="32779" idx="2"/>
          </p:cNvCxnSpPr>
          <p:nvPr/>
        </p:nvCxnSpPr>
        <p:spPr bwMode="auto">
          <a:xfrm rot="16200000">
            <a:off x="7250113" y="4418013"/>
            <a:ext cx="809625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2816225" y="4645025"/>
            <a:ext cx="9842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hlink"/>
                </a:solidFill>
              </a:rPr>
              <a:t>mine</a:t>
            </a:r>
          </a:p>
          <a:p>
            <a:pPr algn="ctr"/>
            <a:r>
              <a:rPr lang="en-GB" altLang="en-US" sz="1600">
                <a:solidFill>
                  <a:schemeClr val="hlink"/>
                </a:solidFill>
              </a:rPr>
              <a:t>revisions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5832475" y="4645025"/>
            <a:ext cx="8937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hlink"/>
                </a:solidFill>
              </a:rPr>
              <a:t>mine</a:t>
            </a:r>
          </a:p>
          <a:p>
            <a:pPr algn="ctr"/>
            <a:r>
              <a:rPr lang="en-GB" altLang="en-US" sz="1600">
                <a:solidFill>
                  <a:schemeClr val="hlink"/>
                </a:solidFill>
              </a:rPr>
              <a:t>sources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ldLvl="0" animBg="1" autoUpdateAnimBg="0"/>
      <p:bldP spid="32772" grpId="0" bldLvl="0" animBg="1" autoUpdateAnimBg="0"/>
      <p:bldP spid="32773" grpId="0" animBg="1"/>
      <p:bldP spid="32775" grpId="0" bldLvl="0" autoUpdateAnimBg="0"/>
      <p:bldP spid="32777" grpId="0" bldLvl="0" animBg="1" autoUpdateAnimBg="0"/>
      <p:bldP spid="32779" grpId="0" bldLvl="0" animBg="1" autoUpdateAnimBg="0"/>
      <p:bldP spid="32780" grpId="0" animBg="1"/>
      <p:bldP spid="32781" grpId="0" animBg="1"/>
      <p:bldP spid="32782" grpId="0" bldLvl="0" autoUpdateAnimBg="0"/>
      <p:bldP spid="32783" grpId="0" bldLvl="0" autoUpdateAnimBg="0"/>
      <p:bldP spid="32784" grpId="0" bldLvl="0" animBg="1" autoUpdateAnimBg="0"/>
      <p:bldP spid="32786" grpId="0" bldLvl="0" animBg="1" autoUpdateAnimBg="0"/>
      <p:bldP spid="32787" grpId="0" bldLvl="0" animBg="1" autoUpdateAnimBg="0"/>
      <p:bldP spid="32791" grpId="0" bldLvl="0" autoUpdateAnimBg="0"/>
      <p:bldP spid="32792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0E1B-01AA-4477-88F0-111F6DFA6266}" type="slidenum">
              <a:rPr lang="en-GB" altLang="en-US"/>
              <a:pPr/>
              <a:t>16</a:t>
            </a:fld>
            <a:endParaRPr lang="en-GB" altLang="en-US"/>
          </a:p>
        </p:txBody>
      </p:sp>
      <p:pic>
        <p:nvPicPr>
          <p:cNvPr id="33794" name="Picture 2" descr="sourcefo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161925" y="587375"/>
            <a:ext cx="20462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7497763" y="295275"/>
            <a:ext cx="1214437" cy="946150"/>
          </a:xfrm>
          <a:prstGeom prst="flowChartMultidocumen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Results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167188" y="430213"/>
            <a:ext cx="1125537" cy="674687"/>
          </a:xfrm>
          <a:prstGeom prst="flowChartOffpageConnector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foreach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12775" y="1673225"/>
            <a:ext cx="8229600" cy="45466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33798" name="AutoShape 6"/>
          <p:cNvCxnSpPr>
            <a:cxnSpLocks noChangeShapeType="1"/>
            <a:stCxn id="33794" idx="3"/>
            <a:endCxn id="33796" idx="1"/>
          </p:cNvCxnSpPr>
          <p:nvPr/>
        </p:nvCxnSpPr>
        <p:spPr bwMode="auto">
          <a:xfrm>
            <a:off x="2208213" y="768350"/>
            <a:ext cx="1958975" cy="3175"/>
          </a:xfrm>
          <a:prstGeom prst="bentConnector2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481263" y="188913"/>
            <a:ext cx="1289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 project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metadata</a:t>
            </a:r>
            <a:endParaRPr lang="en-GB" altLang="en-US">
              <a:solidFill>
                <a:schemeClr val="tx1"/>
              </a:solidFill>
            </a:endParaRPr>
          </a:p>
        </p:txBody>
      </p:sp>
      <p:cxnSp>
        <p:nvCxnSpPr>
          <p:cNvPr id="33800" name="AutoShape 8"/>
          <p:cNvCxnSpPr>
            <a:cxnSpLocks noChangeShapeType="1"/>
            <a:stCxn id="33796" idx="3"/>
            <a:endCxn id="33795" idx="1"/>
          </p:cNvCxnSpPr>
          <p:nvPr/>
        </p:nvCxnSpPr>
        <p:spPr bwMode="auto">
          <a:xfrm>
            <a:off x="5292725" y="768350"/>
            <a:ext cx="2205038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927100" y="2576513"/>
            <a:ext cx="1844675" cy="1347787"/>
          </a:xfrm>
          <a:prstGeom prst="flowChartDecision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Has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repository?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33802" name="AutoShape 10"/>
          <p:cNvCxnSpPr>
            <a:cxnSpLocks noChangeShapeType="1"/>
            <a:stCxn id="33796" idx="2"/>
            <a:endCxn id="33797" idx="0"/>
          </p:cNvCxnSpPr>
          <p:nvPr/>
        </p:nvCxnSpPr>
        <p:spPr bwMode="auto">
          <a:xfrm rot="5400000">
            <a:off x="4444206" y="1388269"/>
            <a:ext cx="568325" cy="1588"/>
          </a:xfrm>
          <a:prstGeom prst="bentConnector3">
            <a:avLst>
              <a:gd name="adj1" fmla="val 50056"/>
            </a:avLst>
          </a:prstGeom>
          <a:noFill/>
          <a:ln w="38100" cap="flat" cmpd="sng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823075" y="2574925"/>
            <a:ext cx="1665288" cy="1439863"/>
          </a:xfrm>
          <a:prstGeom prst="flowChartDecision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rgbClr val="000000"/>
                </a:solidFill>
              </a:rPr>
              <a:t>Method has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@Test?</a:t>
            </a:r>
          </a:p>
        </p:txBody>
      </p:sp>
      <p:sp>
        <p:nvSpPr>
          <p:cNvPr id="33804" name="Arrow 593"/>
          <p:cNvSpPr>
            <a:spLocks noChangeShapeType="1"/>
          </p:cNvSpPr>
          <p:nvPr/>
        </p:nvSpPr>
        <p:spPr bwMode="auto">
          <a:xfrm flipV="1">
            <a:off x="7654925" y="1674813"/>
            <a:ext cx="0" cy="900112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Arrow 593"/>
          <p:cNvSpPr>
            <a:spLocks noChangeShapeType="1"/>
          </p:cNvSpPr>
          <p:nvPr/>
        </p:nvSpPr>
        <p:spPr bwMode="auto">
          <a:xfrm>
            <a:off x="1849438" y="1670050"/>
            <a:ext cx="0" cy="900113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767638" y="2033588"/>
            <a:ext cx="49688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962150" y="4103688"/>
            <a:ext cx="4984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1039813" y="4824413"/>
            <a:ext cx="1620837" cy="1079500"/>
          </a:xfrm>
          <a:prstGeom prst="flowChartMultidocumen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Access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repository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33809" name="AutoShape 17"/>
          <p:cNvCxnSpPr>
            <a:cxnSpLocks noChangeShapeType="1"/>
            <a:stCxn id="33801" idx="2"/>
            <a:endCxn id="33808" idx="0"/>
          </p:cNvCxnSpPr>
          <p:nvPr/>
        </p:nvCxnSpPr>
        <p:spPr bwMode="auto">
          <a:xfrm rot="5400000">
            <a:off x="1399382" y="4374356"/>
            <a:ext cx="900112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6845300" y="4824413"/>
            <a:ext cx="1620838" cy="1079500"/>
          </a:xfrm>
          <a:prstGeom prst="flowChartMultidocumen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Find all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methods</a:t>
            </a: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4032250" y="4824413"/>
            <a:ext cx="1620838" cy="1079500"/>
          </a:xfrm>
          <a:prstGeom prst="flowChartMultidocumen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Find all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source files</a:t>
            </a:r>
          </a:p>
        </p:txBody>
      </p:sp>
      <p:cxnSp>
        <p:nvCxnSpPr>
          <p:cNvPr id="33812" name="AutoShape 20"/>
          <p:cNvCxnSpPr>
            <a:cxnSpLocks noChangeShapeType="1"/>
            <a:stCxn id="33808" idx="3"/>
            <a:endCxn id="33811" idx="1"/>
          </p:cNvCxnSpPr>
          <p:nvPr/>
        </p:nvCxnSpPr>
        <p:spPr bwMode="auto">
          <a:xfrm>
            <a:off x="2660650" y="5364163"/>
            <a:ext cx="1371600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3" name="AutoShape 21"/>
          <p:cNvCxnSpPr>
            <a:cxnSpLocks noChangeShapeType="1"/>
            <a:stCxn id="33811" idx="3"/>
            <a:endCxn id="33810" idx="1"/>
          </p:cNvCxnSpPr>
          <p:nvPr/>
        </p:nvCxnSpPr>
        <p:spPr bwMode="auto">
          <a:xfrm>
            <a:off x="5653088" y="5364163"/>
            <a:ext cx="1192212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4" name="AutoShape 22"/>
          <p:cNvCxnSpPr>
            <a:cxnSpLocks noChangeShapeType="1"/>
            <a:stCxn id="33810" idx="0"/>
            <a:endCxn id="33803" idx="2"/>
          </p:cNvCxnSpPr>
          <p:nvPr/>
        </p:nvCxnSpPr>
        <p:spPr bwMode="auto">
          <a:xfrm rot="16200000">
            <a:off x="7250113" y="4418013"/>
            <a:ext cx="809625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2816225" y="4645025"/>
            <a:ext cx="9842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revisions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5832475" y="4645025"/>
            <a:ext cx="8937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sources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311525" y="2484438"/>
            <a:ext cx="292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hlink"/>
                </a:solidFill>
              </a:rPr>
              <a:t>Challenge: Volume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3671888" y="4645025"/>
            <a:ext cx="2205037" cy="1393825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2097088" y="0"/>
            <a:ext cx="2205037" cy="1395413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553200" y="4645025"/>
            <a:ext cx="2203450" cy="1393825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958B-516A-4196-8181-480015C487FC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Challenge: Volume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/>
        </p:nvGraphicFramePr>
        <p:xfrm>
          <a:off x="2192338" y="1358900"/>
          <a:ext cx="4759325" cy="2565402"/>
        </p:xfrm>
        <a:graphic>
          <a:graphicData uri="http://schemas.openxmlformats.org/drawingml/2006/table">
            <a:tbl>
              <a:tblPr/>
              <a:tblGrid>
                <a:gridCol w="2379662"/>
                <a:gridCol w="2379663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Projects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699,331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Code Repositories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494,158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Revisions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15,063,073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Unique Files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69,863,970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File Snapshots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147,074,540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AST Nodes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18,651,043,23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4864" name="Text Box 48"/>
          <p:cNvSpPr txBox="1">
            <a:spLocks noChangeArrowheads="1"/>
          </p:cNvSpPr>
          <p:nvPr/>
        </p:nvSpPr>
        <p:spPr bwMode="auto">
          <a:xfrm>
            <a:off x="604838" y="4373563"/>
            <a:ext cx="7934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hlink"/>
                </a:solidFill>
              </a:rPr>
              <a:t>How do you:</a:t>
            </a:r>
          </a:p>
          <a:p>
            <a:pPr lvl="1"/>
            <a:endParaRPr lang="en-GB" altLang="en-US">
              <a:solidFill>
                <a:schemeClr val="hlink"/>
              </a:solidFill>
            </a:endParaRPr>
          </a:p>
          <a:p>
            <a:pPr lvl="1"/>
            <a:r>
              <a:rPr lang="en-GB" altLang="en-US" sz="2000">
                <a:solidFill>
                  <a:schemeClr val="hlink"/>
                </a:solidFill>
              </a:rPr>
              <a:t>Find such a large dataset?		Transform the data for analysis?</a:t>
            </a:r>
          </a:p>
          <a:p>
            <a:pPr lvl="1"/>
            <a:r>
              <a:rPr lang="en-GB" altLang="en-US" sz="2000">
                <a:solidFill>
                  <a:schemeClr val="hlink"/>
                </a:solidFill>
              </a:rPr>
              <a:t>Access this data?				Efficiently analyze the data?</a:t>
            </a:r>
          </a:p>
          <a:p>
            <a:pPr lvl="1"/>
            <a:r>
              <a:rPr lang="en-GB" altLang="en-US" sz="2000">
                <a:solidFill>
                  <a:schemeClr val="hlink"/>
                </a:solidFill>
              </a:rPr>
              <a:t>Store the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4" grpId="0" bldLvl="0" autoUpdateAnimBg="0"/>
      <p:bldP spid="34864" grpId="1" bldLvl="0" autoUpdateAnimBg="0"/>
      <p:bldP spid="34864" grpId="2" bldLvl="0" autoUpdateAnimBg="0"/>
      <p:bldP spid="34864" grpId="3" bldLvl="0" autoUpdateAnimBg="0"/>
      <p:bldP spid="34864" grpId="4" bldLvl="0" autoUpdateAnimBg="0"/>
      <p:bldP spid="34864" grpId="5" bldLvl="0" autoUpdateAnimBg="0"/>
      <p:bldP spid="34864" grpId="6" bldLvl="0" autoUpdateAnimBg="0"/>
      <p:bldP spid="34864" grpId="7" bldLvl="0" autoUpdateAnimBg="0"/>
      <p:bldP spid="34864" grpId="8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31F-168C-4989-A437-B0E451B86F4C}" type="slidenum">
              <a:rPr lang="en-GB" altLang="en-US"/>
              <a:pPr/>
              <a:t>18</a:t>
            </a:fld>
            <a:endParaRPr lang="en-GB" altLang="en-US"/>
          </a:p>
        </p:txBody>
      </p:sp>
      <p:pic>
        <p:nvPicPr>
          <p:cNvPr id="36866" name="Picture 2" descr="sourcefo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161925" y="587375"/>
            <a:ext cx="20462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7497763" y="295275"/>
            <a:ext cx="1214437" cy="946150"/>
          </a:xfrm>
          <a:prstGeom prst="flowChartMultidocumen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Results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167188" y="430213"/>
            <a:ext cx="1125537" cy="674687"/>
          </a:xfrm>
          <a:prstGeom prst="flowChartOffpageConnector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foreach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2775" y="1673225"/>
            <a:ext cx="8229600" cy="45466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36870" name="AutoShape 6"/>
          <p:cNvCxnSpPr>
            <a:cxnSpLocks noChangeShapeType="1"/>
            <a:stCxn id="36866" idx="3"/>
            <a:endCxn id="36868" idx="1"/>
          </p:cNvCxnSpPr>
          <p:nvPr/>
        </p:nvCxnSpPr>
        <p:spPr bwMode="auto">
          <a:xfrm>
            <a:off x="2208213" y="768350"/>
            <a:ext cx="1958975" cy="3175"/>
          </a:xfrm>
          <a:prstGeom prst="bentConnector2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481263" y="188913"/>
            <a:ext cx="1289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 project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metadata</a:t>
            </a:r>
            <a:endParaRPr lang="en-GB" altLang="en-US">
              <a:solidFill>
                <a:schemeClr val="tx1"/>
              </a:solidFill>
            </a:endParaRPr>
          </a:p>
        </p:txBody>
      </p:sp>
      <p:cxnSp>
        <p:nvCxnSpPr>
          <p:cNvPr id="36872" name="AutoShape 8"/>
          <p:cNvCxnSpPr>
            <a:cxnSpLocks noChangeShapeType="1"/>
            <a:stCxn id="36868" idx="3"/>
            <a:endCxn id="36867" idx="1"/>
          </p:cNvCxnSpPr>
          <p:nvPr/>
        </p:nvCxnSpPr>
        <p:spPr bwMode="auto">
          <a:xfrm>
            <a:off x="5292725" y="768350"/>
            <a:ext cx="2205038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927100" y="2576513"/>
            <a:ext cx="1844675" cy="1347787"/>
          </a:xfrm>
          <a:prstGeom prst="flowChartDecision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Has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repository?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36874" name="AutoShape 10"/>
          <p:cNvCxnSpPr>
            <a:cxnSpLocks noChangeShapeType="1"/>
            <a:stCxn id="36868" idx="2"/>
            <a:endCxn id="36869" idx="0"/>
          </p:cNvCxnSpPr>
          <p:nvPr/>
        </p:nvCxnSpPr>
        <p:spPr bwMode="auto">
          <a:xfrm rot="5400000">
            <a:off x="4444206" y="1388269"/>
            <a:ext cx="568325" cy="1588"/>
          </a:xfrm>
          <a:prstGeom prst="bentConnector3">
            <a:avLst>
              <a:gd name="adj1" fmla="val 50056"/>
            </a:avLst>
          </a:prstGeom>
          <a:noFill/>
          <a:ln w="38100" cap="flat" cmpd="sng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6823075" y="2574925"/>
            <a:ext cx="1665288" cy="1439863"/>
          </a:xfrm>
          <a:prstGeom prst="flowChartDecision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rgbClr val="000000"/>
                </a:solidFill>
              </a:rPr>
              <a:t>Method has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@Test?</a:t>
            </a:r>
          </a:p>
        </p:txBody>
      </p:sp>
      <p:sp>
        <p:nvSpPr>
          <p:cNvPr id="36876" name="Arrow 593"/>
          <p:cNvSpPr>
            <a:spLocks noChangeShapeType="1"/>
          </p:cNvSpPr>
          <p:nvPr/>
        </p:nvSpPr>
        <p:spPr bwMode="auto">
          <a:xfrm flipV="1">
            <a:off x="7654925" y="1674813"/>
            <a:ext cx="0" cy="900112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Arrow 593"/>
          <p:cNvSpPr>
            <a:spLocks noChangeShapeType="1"/>
          </p:cNvSpPr>
          <p:nvPr/>
        </p:nvSpPr>
        <p:spPr bwMode="auto">
          <a:xfrm>
            <a:off x="1849438" y="1670050"/>
            <a:ext cx="0" cy="900113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767638" y="2033588"/>
            <a:ext cx="49688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962150" y="4103688"/>
            <a:ext cx="4984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1039813" y="4824413"/>
            <a:ext cx="1620837" cy="1079500"/>
          </a:xfrm>
          <a:prstGeom prst="flowChartMultidocumen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Access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repository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36881" name="AutoShape 17"/>
          <p:cNvCxnSpPr>
            <a:cxnSpLocks noChangeShapeType="1"/>
            <a:stCxn id="36873" idx="2"/>
            <a:endCxn id="36880" idx="0"/>
          </p:cNvCxnSpPr>
          <p:nvPr/>
        </p:nvCxnSpPr>
        <p:spPr bwMode="auto">
          <a:xfrm rot="5400000">
            <a:off x="1399382" y="4374356"/>
            <a:ext cx="900112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6845300" y="4824413"/>
            <a:ext cx="1620838" cy="1079500"/>
          </a:xfrm>
          <a:prstGeom prst="flowChartMultidocumen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Find all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methods</a:t>
            </a:r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4032250" y="4824413"/>
            <a:ext cx="1620838" cy="1079500"/>
          </a:xfrm>
          <a:prstGeom prst="flowChartMultidocumen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Find all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source files</a:t>
            </a:r>
          </a:p>
        </p:txBody>
      </p:sp>
      <p:cxnSp>
        <p:nvCxnSpPr>
          <p:cNvPr id="36884" name="AutoShape 20"/>
          <p:cNvCxnSpPr>
            <a:cxnSpLocks noChangeShapeType="1"/>
            <a:stCxn id="36880" idx="3"/>
            <a:endCxn id="36883" idx="1"/>
          </p:cNvCxnSpPr>
          <p:nvPr/>
        </p:nvCxnSpPr>
        <p:spPr bwMode="auto">
          <a:xfrm>
            <a:off x="2660650" y="5364163"/>
            <a:ext cx="1371600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5" name="AutoShape 21"/>
          <p:cNvCxnSpPr>
            <a:cxnSpLocks noChangeShapeType="1"/>
            <a:stCxn id="36883" idx="3"/>
            <a:endCxn id="36882" idx="1"/>
          </p:cNvCxnSpPr>
          <p:nvPr/>
        </p:nvCxnSpPr>
        <p:spPr bwMode="auto">
          <a:xfrm>
            <a:off x="5653088" y="5364163"/>
            <a:ext cx="1192212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6" name="AutoShape 22"/>
          <p:cNvCxnSpPr>
            <a:cxnSpLocks noChangeShapeType="1"/>
            <a:stCxn id="36882" idx="0"/>
            <a:endCxn id="36875" idx="2"/>
          </p:cNvCxnSpPr>
          <p:nvPr/>
        </p:nvCxnSpPr>
        <p:spPr bwMode="auto">
          <a:xfrm rot="16200000">
            <a:off x="7250113" y="4418013"/>
            <a:ext cx="809625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2816225" y="4645025"/>
            <a:ext cx="9842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revisions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5832475" y="4645025"/>
            <a:ext cx="8937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sources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3311525" y="2484438"/>
            <a:ext cx="299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hlink"/>
                </a:solidFill>
              </a:rPr>
              <a:t>Challenge: Velocity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3717925" y="4600575"/>
            <a:ext cx="2203450" cy="1393825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2097088" y="0"/>
            <a:ext cx="2205037" cy="1395413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792163" y="4645025"/>
            <a:ext cx="2205037" cy="1393825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6642100" y="4600575"/>
            <a:ext cx="2205038" cy="1393825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5326-BCAA-4570-B914-3D69A138F712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Challenge: Velocity</a:t>
            </a:r>
          </a:p>
        </p:txBody>
      </p:sp>
      <p:pic>
        <p:nvPicPr>
          <p:cNvPr id="37891" name="Picture 3" descr="project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" y="1403350"/>
            <a:ext cx="8578850" cy="46355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9CE-08F1-408C-B16D-DEACDB9E86DA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>
                <a:solidFill>
                  <a:schemeClr val="tx1"/>
                </a:solidFill>
              </a:rPr>
              <a:t>What do I mean by</a:t>
            </a:r>
            <a:br>
              <a:rPr lang="en-GB" altLang="en-US" sz="3200">
                <a:solidFill>
                  <a:schemeClr val="tx1"/>
                </a:solidFill>
              </a:rPr>
            </a:br>
            <a:r>
              <a:rPr lang="en-GB" altLang="en-US" sz="3200" b="1" i="1">
                <a:solidFill>
                  <a:schemeClr val="tx1"/>
                </a:solidFill>
              </a:rPr>
              <a:t>software repository</a:t>
            </a:r>
            <a:r>
              <a:rPr lang="en-GB" altLang="en-US" sz="320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C67B-C523-49F5-831B-A054CDB010D8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Challenge: Velocity</a:t>
            </a:r>
          </a:p>
        </p:txBody>
      </p:sp>
      <p:pic>
        <p:nvPicPr>
          <p:cNvPr id="39939" name="Picture 3" descr="revis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14450"/>
            <a:ext cx="87820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7A26-E657-4A23-B6CC-64E64247B2B2}" type="slidenum">
              <a:rPr lang="en-GB" altLang="en-US"/>
              <a:pPr/>
              <a:t>21</a:t>
            </a:fld>
            <a:endParaRPr lang="en-GB" altLang="en-US"/>
          </a:p>
        </p:txBody>
      </p:sp>
      <p:pic>
        <p:nvPicPr>
          <p:cNvPr id="41986" name="Picture 2" descr="sourcefo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161925" y="587375"/>
            <a:ext cx="20462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7497763" y="295275"/>
            <a:ext cx="1214437" cy="946150"/>
          </a:xfrm>
          <a:prstGeom prst="flowChartMultidocumen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Results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4167188" y="430213"/>
            <a:ext cx="1125537" cy="674687"/>
          </a:xfrm>
          <a:prstGeom prst="flowChartOffpageConnector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foreach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2775" y="1673225"/>
            <a:ext cx="8229600" cy="45466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41990" name="AutoShape 6"/>
          <p:cNvCxnSpPr>
            <a:cxnSpLocks noChangeShapeType="1"/>
            <a:stCxn id="41986" idx="3"/>
            <a:endCxn id="41988" idx="1"/>
          </p:cNvCxnSpPr>
          <p:nvPr/>
        </p:nvCxnSpPr>
        <p:spPr bwMode="auto">
          <a:xfrm>
            <a:off x="2208213" y="768350"/>
            <a:ext cx="1958975" cy="3175"/>
          </a:xfrm>
          <a:prstGeom prst="bentConnector2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481263" y="188913"/>
            <a:ext cx="1289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 project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metadata</a:t>
            </a:r>
            <a:endParaRPr lang="en-GB" altLang="en-US">
              <a:solidFill>
                <a:schemeClr val="tx1"/>
              </a:solidFill>
            </a:endParaRPr>
          </a:p>
        </p:txBody>
      </p:sp>
      <p:cxnSp>
        <p:nvCxnSpPr>
          <p:cNvPr id="41992" name="AutoShape 8"/>
          <p:cNvCxnSpPr>
            <a:cxnSpLocks noChangeShapeType="1"/>
            <a:stCxn id="41988" idx="3"/>
            <a:endCxn id="41987" idx="1"/>
          </p:cNvCxnSpPr>
          <p:nvPr/>
        </p:nvCxnSpPr>
        <p:spPr bwMode="auto">
          <a:xfrm>
            <a:off x="5292725" y="768350"/>
            <a:ext cx="2205038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927100" y="2576513"/>
            <a:ext cx="1844675" cy="1347787"/>
          </a:xfrm>
          <a:prstGeom prst="flowChartDecision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Has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repository?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41994" name="AutoShape 10"/>
          <p:cNvCxnSpPr>
            <a:cxnSpLocks noChangeShapeType="1"/>
            <a:stCxn id="41988" idx="2"/>
            <a:endCxn id="41989" idx="0"/>
          </p:cNvCxnSpPr>
          <p:nvPr/>
        </p:nvCxnSpPr>
        <p:spPr bwMode="auto">
          <a:xfrm rot="5400000">
            <a:off x="4444206" y="1388269"/>
            <a:ext cx="568325" cy="1588"/>
          </a:xfrm>
          <a:prstGeom prst="bentConnector3">
            <a:avLst>
              <a:gd name="adj1" fmla="val 50056"/>
            </a:avLst>
          </a:prstGeom>
          <a:noFill/>
          <a:ln w="38100" cap="flat" cmpd="sng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6823075" y="2574925"/>
            <a:ext cx="1665288" cy="1439863"/>
          </a:xfrm>
          <a:prstGeom prst="flowChartDecision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rgbClr val="000000"/>
                </a:solidFill>
              </a:rPr>
              <a:t>Method has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@Test?</a:t>
            </a:r>
          </a:p>
        </p:txBody>
      </p:sp>
      <p:sp>
        <p:nvSpPr>
          <p:cNvPr id="41996" name="Arrow 593"/>
          <p:cNvSpPr>
            <a:spLocks noChangeShapeType="1"/>
          </p:cNvSpPr>
          <p:nvPr/>
        </p:nvSpPr>
        <p:spPr bwMode="auto">
          <a:xfrm flipV="1">
            <a:off x="7654925" y="1674813"/>
            <a:ext cx="0" cy="900112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Arrow 593"/>
          <p:cNvSpPr>
            <a:spLocks noChangeShapeType="1"/>
          </p:cNvSpPr>
          <p:nvPr/>
        </p:nvSpPr>
        <p:spPr bwMode="auto">
          <a:xfrm>
            <a:off x="1849438" y="1670050"/>
            <a:ext cx="0" cy="900113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767638" y="2033588"/>
            <a:ext cx="49688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962150" y="4103688"/>
            <a:ext cx="4984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1039813" y="4824413"/>
            <a:ext cx="1620837" cy="1079500"/>
          </a:xfrm>
          <a:prstGeom prst="flowChartMultidocumen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Access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repository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42001" name="AutoShape 17"/>
          <p:cNvCxnSpPr>
            <a:cxnSpLocks noChangeShapeType="1"/>
            <a:stCxn id="41993" idx="2"/>
            <a:endCxn id="42000" idx="0"/>
          </p:cNvCxnSpPr>
          <p:nvPr/>
        </p:nvCxnSpPr>
        <p:spPr bwMode="auto">
          <a:xfrm rot="5400000">
            <a:off x="1399382" y="4374356"/>
            <a:ext cx="900112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6845300" y="4824413"/>
            <a:ext cx="1620838" cy="1079500"/>
          </a:xfrm>
          <a:prstGeom prst="flowChartMultidocumen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Find all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methods</a:t>
            </a: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4032250" y="4824413"/>
            <a:ext cx="1620838" cy="1079500"/>
          </a:xfrm>
          <a:prstGeom prst="flowChartMultidocumen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Find all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source files</a:t>
            </a:r>
          </a:p>
        </p:txBody>
      </p:sp>
      <p:cxnSp>
        <p:nvCxnSpPr>
          <p:cNvPr id="42004" name="AutoShape 20"/>
          <p:cNvCxnSpPr>
            <a:cxnSpLocks noChangeShapeType="1"/>
            <a:stCxn id="42000" idx="3"/>
            <a:endCxn id="42003" idx="1"/>
          </p:cNvCxnSpPr>
          <p:nvPr/>
        </p:nvCxnSpPr>
        <p:spPr bwMode="auto">
          <a:xfrm>
            <a:off x="2660650" y="5364163"/>
            <a:ext cx="1371600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5" name="AutoShape 21"/>
          <p:cNvCxnSpPr>
            <a:cxnSpLocks noChangeShapeType="1"/>
            <a:stCxn id="42003" idx="3"/>
            <a:endCxn id="42002" idx="1"/>
          </p:cNvCxnSpPr>
          <p:nvPr/>
        </p:nvCxnSpPr>
        <p:spPr bwMode="auto">
          <a:xfrm>
            <a:off x="5653088" y="5364163"/>
            <a:ext cx="1192212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6" name="AutoShape 22"/>
          <p:cNvCxnSpPr>
            <a:cxnSpLocks noChangeShapeType="1"/>
            <a:stCxn id="42002" idx="0"/>
            <a:endCxn id="41995" idx="2"/>
          </p:cNvCxnSpPr>
          <p:nvPr/>
        </p:nvCxnSpPr>
        <p:spPr bwMode="auto">
          <a:xfrm rot="16200000">
            <a:off x="7250113" y="4418013"/>
            <a:ext cx="809625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2816225" y="4645025"/>
            <a:ext cx="9842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revisions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5832475" y="4645025"/>
            <a:ext cx="8937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sources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3311525" y="2484438"/>
            <a:ext cx="284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hlink"/>
                </a:solidFill>
              </a:rPr>
              <a:t>Challenge: Variety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2366963" y="144463"/>
            <a:ext cx="1665287" cy="855662"/>
          </a:xfrm>
          <a:prstGeom prst="rect">
            <a:avLst/>
          </a:prstGeom>
          <a:noFill/>
          <a:ln w="38100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792163" y="4600575"/>
            <a:ext cx="2205037" cy="1395413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3762375" y="4600575"/>
            <a:ext cx="2205038" cy="1393825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79E-2EE1-40FE-9344-7D2D4018A01C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Challenge: Variety</a:t>
            </a:r>
          </a:p>
        </p:txBody>
      </p:sp>
      <p:pic>
        <p:nvPicPr>
          <p:cNvPr id="43011" name="Picture 3" descr="github-lo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449388"/>
            <a:ext cx="2339975" cy="2392362"/>
          </a:xfrm>
          <a:noFill/>
          <a:ln/>
        </p:spPr>
      </p:pic>
      <p:pic>
        <p:nvPicPr>
          <p:cNvPr id="43012" name="Picture 4" descr="json_bumper.sh-600x6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171575"/>
            <a:ext cx="2392363" cy="2392363"/>
          </a:xfrm>
          <a:noFill/>
          <a:ln/>
        </p:spPr>
      </p:pic>
      <p:pic>
        <p:nvPicPr>
          <p:cNvPr id="43013" name="Picture 5" descr="LOGO_JIRA cop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38" y="5094288"/>
            <a:ext cx="2781300" cy="1276350"/>
          </a:xfrm>
          <a:noFill/>
          <a:ln/>
        </p:spPr>
      </p:pic>
      <p:pic>
        <p:nvPicPr>
          <p:cNvPr id="43014" name="Picture 6" descr="rss_icon_gla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358900"/>
            <a:ext cx="131603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svn-hos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329113"/>
            <a:ext cx="2268538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rdf-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035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Ultra-large-scale Software Repository Mining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The Boa Experience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92163" y="5094288"/>
            <a:ext cx="267176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[ICSE'14]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[ICSE'13]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[GPCE'13]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[SPLASH'13 SRC]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[TOSEM]</a:t>
            </a:r>
            <a:r>
              <a:rPr lang="en-GB" altLang="en-US">
                <a:solidFill>
                  <a:schemeClr val="tx1"/>
                </a:solidFill>
              </a:rPr>
              <a:t> (under review)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7A19-B18F-4582-B84D-3ED89F9D9F6F}" type="slidenum">
              <a:rPr lang="en-GB" altLang="en-US"/>
              <a:pPr/>
              <a:t>24</a:t>
            </a:fld>
            <a:endParaRPr lang="en-GB" altLang="en-US"/>
          </a:p>
        </p:txBody>
      </p:sp>
      <p:pic>
        <p:nvPicPr>
          <p:cNvPr id="47106" name="Picture 2" descr="web-infrastructure-submi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8150" y="279400"/>
            <a:ext cx="3402013" cy="2070100"/>
          </a:xfrm>
          <a:noFill/>
          <a:ln/>
        </p:spPr>
      </p:pic>
      <p:pic>
        <p:nvPicPr>
          <p:cNvPr id="47107" name="Picture 3" descr="sourcefo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476250" y="1898650"/>
            <a:ext cx="2970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/>
        </p:nvSpPr>
        <p:spPr bwMode="auto">
          <a:xfrm>
            <a:off x="95250" y="53975"/>
            <a:ext cx="4927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/>
              <a:t>Boa's Architecture</a:t>
            </a:r>
          </a:p>
        </p:txBody>
      </p:sp>
      <p:pic>
        <p:nvPicPr>
          <p:cNvPr id="47109" name="Picture 5" descr="server_net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4663"/>
            <a:ext cx="1889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Server---application_4_257BE2C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4013200"/>
            <a:ext cx="135731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11" name="AutoShape 7"/>
          <p:cNvCxnSpPr>
            <a:cxnSpLocks noChangeShapeType="1"/>
            <a:stCxn id="47125" idx="2"/>
            <a:endCxn id="47110" idx="3"/>
          </p:cNvCxnSpPr>
          <p:nvPr/>
        </p:nvCxnSpPr>
        <p:spPr bwMode="auto">
          <a:xfrm rot="5400000">
            <a:off x="5917406" y="3931444"/>
            <a:ext cx="684213" cy="1920875"/>
          </a:xfrm>
          <a:prstGeom prst="curvedConnector2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2" name="AutoShape 8"/>
          <p:cNvCxnSpPr>
            <a:cxnSpLocks noChangeShapeType="1"/>
            <a:stCxn id="47110" idx="0"/>
            <a:endCxn id="47106" idx="1"/>
          </p:cNvCxnSpPr>
          <p:nvPr/>
        </p:nvCxnSpPr>
        <p:spPr bwMode="auto">
          <a:xfrm rot="16200000">
            <a:off x="3717925" y="2214563"/>
            <a:ext cx="2700337" cy="896938"/>
          </a:xfrm>
          <a:prstGeom prst="curvedConnector2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3" name="AutoShape 9"/>
          <p:cNvCxnSpPr>
            <a:cxnSpLocks noChangeShapeType="1"/>
            <a:stCxn id="47107" idx="2"/>
            <a:endCxn id="47109" idx="0"/>
          </p:cNvCxnSpPr>
          <p:nvPr/>
        </p:nvCxnSpPr>
        <p:spPr bwMode="auto">
          <a:xfrm flipH="1">
            <a:off x="1241425" y="2422525"/>
            <a:ext cx="720725" cy="1862138"/>
          </a:xfrm>
          <a:prstGeom prst="straightConnector1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4" name="AutoShape 10"/>
          <p:cNvCxnSpPr>
            <a:cxnSpLocks noChangeShapeType="1"/>
            <a:stCxn id="47109" idx="3"/>
            <a:endCxn id="47110" idx="1"/>
          </p:cNvCxnSpPr>
          <p:nvPr/>
        </p:nvCxnSpPr>
        <p:spPr bwMode="auto">
          <a:xfrm>
            <a:off x="2185988" y="5229225"/>
            <a:ext cx="1755775" cy="476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006600" y="2663825"/>
            <a:ext cx="1136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Replicate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322513" y="5319713"/>
            <a:ext cx="11731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Stored on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cluster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7407275" y="2438400"/>
            <a:ext cx="1516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User submits</a:t>
            </a:r>
          </a:p>
          <a:p>
            <a:r>
              <a:rPr lang="en-GB" altLang="en-US">
                <a:solidFill>
                  <a:srgbClr val="000000"/>
                </a:solidFill>
              </a:rPr>
              <a:t>query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562600" y="5319713"/>
            <a:ext cx="21637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Deployed and</a:t>
            </a:r>
          </a:p>
          <a:p>
            <a:r>
              <a:rPr lang="en-GB" altLang="en-US">
                <a:solidFill>
                  <a:srgbClr val="000000"/>
                </a:solidFill>
              </a:rPr>
              <a:t>executed on cluster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941763" y="998538"/>
            <a:ext cx="1427162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Query result</a:t>
            </a:r>
          </a:p>
          <a:p>
            <a:r>
              <a:rPr lang="en-GB" altLang="en-US">
                <a:solidFill>
                  <a:srgbClr val="000000"/>
                </a:solidFill>
              </a:rPr>
              <a:t>returned</a:t>
            </a:r>
          </a:p>
          <a:p>
            <a:r>
              <a:rPr lang="en-GB" altLang="en-US">
                <a:solidFill>
                  <a:srgbClr val="000000"/>
                </a:solidFill>
              </a:rPr>
              <a:t>via web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209550" y="1404938"/>
            <a:ext cx="3463925" cy="5219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930275" y="6175375"/>
            <a:ext cx="793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52413" y="1449388"/>
            <a:ext cx="24257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i="1">
                <a:solidFill>
                  <a:schemeClr val="tx1"/>
                </a:solidFill>
              </a:rPr>
              <a:t>Boa's Data Infrastructure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1601788" y="3519488"/>
            <a:ext cx="16684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and Transform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7092950" y="4689475"/>
            <a:ext cx="18970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Compiled into</a:t>
            </a:r>
          </a:p>
          <a:p>
            <a:r>
              <a:rPr lang="en-GB" altLang="en-US">
                <a:solidFill>
                  <a:srgbClr val="000000"/>
                </a:solidFill>
              </a:rPr>
              <a:t>Hadoop program</a:t>
            </a:r>
          </a:p>
        </p:txBody>
      </p:sp>
      <p:pic>
        <p:nvPicPr>
          <p:cNvPr id="47125" name="Picture 21" descr="Pictur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294063"/>
            <a:ext cx="8620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06" idx="2"/>
            <a:endCxn id="47125" idx="0"/>
          </p:cNvCxnSpPr>
          <p:nvPr/>
        </p:nvCxnSpPr>
        <p:spPr bwMode="auto">
          <a:xfrm>
            <a:off x="7219950" y="2349500"/>
            <a:ext cx="1588" cy="94456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3762375" y="3114675"/>
            <a:ext cx="5175250" cy="35099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5427663" y="6310313"/>
            <a:ext cx="29781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i="1">
                <a:solidFill>
                  <a:schemeClr val="tx1"/>
                </a:solidFill>
              </a:rPr>
              <a:t>Boa's Computing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bldLvl="0" autoUpdateAnimBg="0"/>
      <p:bldP spid="47116" grpId="0" bldLvl="0" autoUpdateAnimBg="0"/>
      <p:bldP spid="47117" grpId="0" bldLvl="0" autoUpdateAnimBg="0"/>
      <p:bldP spid="47118" grpId="0" bldLvl="0" autoUpdateAnimBg="0"/>
      <p:bldP spid="47119" grpId="0" bldLvl="0" autoUpdateAnimBg="0"/>
      <p:bldP spid="47121" grpId="0" bldLvl="0" autoUpdateAnimBg="0"/>
      <p:bldP spid="47123" grpId="0" bldLvl="0" autoUpdateAnimBg="0"/>
      <p:bldP spid="47124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54B-0C77-44E6-826A-2FFE382C7186}" type="slidenum">
              <a:rPr lang="en-GB" altLang="en-US"/>
              <a:pPr/>
              <a:t>25</a:t>
            </a:fld>
            <a:endParaRPr lang="en-GB" altLang="en-US"/>
          </a:p>
        </p:txBody>
      </p:sp>
      <p:pic>
        <p:nvPicPr>
          <p:cNvPr id="49154" name="Picture 2" descr="sourcefo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161925" y="587375"/>
            <a:ext cx="20462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7497763" y="295275"/>
            <a:ext cx="1214437" cy="946150"/>
          </a:xfrm>
          <a:prstGeom prst="flowChartMultidocumen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Results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167188" y="430213"/>
            <a:ext cx="1125537" cy="674687"/>
          </a:xfrm>
          <a:prstGeom prst="flowChartOffpageConnector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foreach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12775" y="1673225"/>
            <a:ext cx="8229600" cy="45466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49158" name="AutoShape 6"/>
          <p:cNvCxnSpPr>
            <a:cxnSpLocks noChangeShapeType="1"/>
            <a:stCxn id="49154" idx="3"/>
            <a:endCxn id="49156" idx="1"/>
          </p:cNvCxnSpPr>
          <p:nvPr/>
        </p:nvCxnSpPr>
        <p:spPr bwMode="auto">
          <a:xfrm>
            <a:off x="2208213" y="768350"/>
            <a:ext cx="1958975" cy="3175"/>
          </a:xfrm>
          <a:prstGeom prst="bentConnector2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481263" y="188913"/>
            <a:ext cx="1289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 project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metadata</a:t>
            </a:r>
            <a:endParaRPr lang="en-GB" altLang="en-US">
              <a:solidFill>
                <a:schemeClr val="tx1"/>
              </a:solidFill>
            </a:endParaRPr>
          </a:p>
        </p:txBody>
      </p:sp>
      <p:cxnSp>
        <p:nvCxnSpPr>
          <p:cNvPr id="49160" name="AutoShape 8"/>
          <p:cNvCxnSpPr>
            <a:cxnSpLocks noChangeShapeType="1"/>
            <a:stCxn id="49156" idx="3"/>
            <a:endCxn id="49155" idx="1"/>
          </p:cNvCxnSpPr>
          <p:nvPr/>
        </p:nvCxnSpPr>
        <p:spPr bwMode="auto">
          <a:xfrm>
            <a:off x="5292725" y="768350"/>
            <a:ext cx="2205038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927100" y="2576513"/>
            <a:ext cx="1844675" cy="1347787"/>
          </a:xfrm>
          <a:prstGeom prst="flowChartDecision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Has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repository?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49162" name="AutoShape 10"/>
          <p:cNvCxnSpPr>
            <a:cxnSpLocks noChangeShapeType="1"/>
            <a:stCxn id="49156" idx="2"/>
            <a:endCxn id="49157" idx="0"/>
          </p:cNvCxnSpPr>
          <p:nvPr/>
        </p:nvCxnSpPr>
        <p:spPr bwMode="auto">
          <a:xfrm rot="5400000">
            <a:off x="4444206" y="1388269"/>
            <a:ext cx="568325" cy="1588"/>
          </a:xfrm>
          <a:prstGeom prst="bentConnector3">
            <a:avLst>
              <a:gd name="adj1" fmla="val 50056"/>
            </a:avLst>
          </a:prstGeom>
          <a:noFill/>
          <a:ln w="38100" cap="flat" cmpd="sng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6823075" y="2574925"/>
            <a:ext cx="1665288" cy="1439863"/>
          </a:xfrm>
          <a:prstGeom prst="flowChartDecision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rgbClr val="000000"/>
                </a:solidFill>
              </a:rPr>
              <a:t>Method has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@Test?</a:t>
            </a:r>
          </a:p>
        </p:txBody>
      </p:sp>
      <p:sp>
        <p:nvSpPr>
          <p:cNvPr id="49164" name="Arrow 593"/>
          <p:cNvSpPr>
            <a:spLocks noChangeShapeType="1"/>
          </p:cNvSpPr>
          <p:nvPr/>
        </p:nvSpPr>
        <p:spPr bwMode="auto">
          <a:xfrm flipV="1">
            <a:off x="7654925" y="1674813"/>
            <a:ext cx="0" cy="900112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Arrow 593"/>
          <p:cNvSpPr>
            <a:spLocks noChangeShapeType="1"/>
          </p:cNvSpPr>
          <p:nvPr/>
        </p:nvSpPr>
        <p:spPr bwMode="auto">
          <a:xfrm>
            <a:off x="1849438" y="1670050"/>
            <a:ext cx="0" cy="900113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767638" y="2033588"/>
            <a:ext cx="49688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962150" y="4103688"/>
            <a:ext cx="4984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1039813" y="4824413"/>
            <a:ext cx="1620837" cy="1079500"/>
          </a:xfrm>
          <a:prstGeom prst="flowChartMultidocumen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Access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repository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49169" name="AutoShape 17"/>
          <p:cNvCxnSpPr>
            <a:cxnSpLocks noChangeShapeType="1"/>
            <a:stCxn id="49161" idx="2"/>
            <a:endCxn id="49168" idx="0"/>
          </p:cNvCxnSpPr>
          <p:nvPr/>
        </p:nvCxnSpPr>
        <p:spPr bwMode="auto">
          <a:xfrm rot="5400000">
            <a:off x="1399382" y="4374356"/>
            <a:ext cx="900112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6845300" y="4824413"/>
            <a:ext cx="1620838" cy="1079500"/>
          </a:xfrm>
          <a:prstGeom prst="flowChartMultidocumen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Find all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methods</a:t>
            </a:r>
          </a:p>
        </p:txBody>
      </p:sp>
      <p:sp>
        <p:nvSpPr>
          <p:cNvPr id="49171" name="AutoShape 19"/>
          <p:cNvSpPr>
            <a:spLocks noChangeArrowheads="1"/>
          </p:cNvSpPr>
          <p:nvPr/>
        </p:nvSpPr>
        <p:spPr bwMode="auto">
          <a:xfrm>
            <a:off x="4032250" y="4824413"/>
            <a:ext cx="1620838" cy="1079500"/>
          </a:xfrm>
          <a:prstGeom prst="flowChartMultidocumen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Find all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source files</a:t>
            </a:r>
          </a:p>
        </p:txBody>
      </p:sp>
      <p:cxnSp>
        <p:nvCxnSpPr>
          <p:cNvPr id="49172" name="AutoShape 20"/>
          <p:cNvCxnSpPr>
            <a:cxnSpLocks noChangeShapeType="1"/>
            <a:stCxn id="49168" idx="3"/>
            <a:endCxn id="49171" idx="1"/>
          </p:cNvCxnSpPr>
          <p:nvPr/>
        </p:nvCxnSpPr>
        <p:spPr bwMode="auto">
          <a:xfrm>
            <a:off x="2660650" y="5364163"/>
            <a:ext cx="1371600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73" name="AutoShape 21"/>
          <p:cNvCxnSpPr>
            <a:cxnSpLocks noChangeShapeType="1"/>
            <a:stCxn id="49171" idx="3"/>
            <a:endCxn id="49170" idx="1"/>
          </p:cNvCxnSpPr>
          <p:nvPr/>
        </p:nvCxnSpPr>
        <p:spPr bwMode="auto">
          <a:xfrm>
            <a:off x="5653088" y="5364163"/>
            <a:ext cx="1192212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74" name="AutoShape 22"/>
          <p:cNvCxnSpPr>
            <a:cxnSpLocks noChangeShapeType="1"/>
            <a:stCxn id="49170" idx="0"/>
            <a:endCxn id="49163" idx="2"/>
          </p:cNvCxnSpPr>
          <p:nvPr/>
        </p:nvCxnSpPr>
        <p:spPr bwMode="auto">
          <a:xfrm rot="16200000">
            <a:off x="7250113" y="4418013"/>
            <a:ext cx="809625" cy="3175"/>
          </a:xfrm>
          <a:prstGeom prst="bentConnector2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2816225" y="4645025"/>
            <a:ext cx="9842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revisions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5832475" y="4645025"/>
            <a:ext cx="8937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chemeClr val="tx1"/>
                </a:solidFill>
              </a:rPr>
              <a:t>mine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</a:rPr>
              <a:t>sources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3368675" y="2438400"/>
            <a:ext cx="292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hlink"/>
                </a:solidFill>
              </a:rPr>
              <a:t>Challenge: Volume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3333750" y="2974975"/>
            <a:ext cx="29940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hlink"/>
                </a:solidFill>
              </a:rPr>
              <a:t>Challenge: Velocity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3409950" y="3473450"/>
            <a:ext cx="284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hlink"/>
                </a:solidFill>
              </a:rPr>
              <a:t>Challenge: Variety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AB39-68B5-40CE-8C6E-B0392B64BB90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9938" y="1133475"/>
            <a:ext cx="7762875" cy="4095750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2000" b="1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cur_time: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Revision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-&gt; cur_time = n.commit_date;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(n.kind ==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ModifierKind.ANNOTATION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&amp;&amp;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altLang="en-US" sz="2000" b="1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match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2000" b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`^(org\.junit\.)?Test$`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            n.annotation_name))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    Tests[cur_time]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});</a:t>
            </a:r>
            <a:endParaRPr lang="en-GB" alt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797425" y="5635625"/>
            <a:ext cx="2989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Automatically parallelized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671888" y="6310313"/>
            <a:ext cx="46910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Analyzes 18 billion AST nodes in minutes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422400" y="5454650"/>
            <a:ext cx="24304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Only </a:t>
            </a:r>
            <a:r>
              <a:rPr lang="en-GB" altLang="en-US" b="1">
                <a:solidFill>
                  <a:schemeClr val="hlink"/>
                </a:solidFill>
              </a:rPr>
              <a:t>10 lines of code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12775" y="6038850"/>
            <a:ext cx="2378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No external libraries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/>
        </p:nvSpPr>
        <p:spPr bwMode="auto">
          <a:xfrm>
            <a:off x="457200" y="9525"/>
            <a:ext cx="8229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/>
              <a:t>A better solution...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ldLvl="0" autoUpdateAnimBg="0"/>
      <p:bldP spid="50180" grpId="0" bldLvl="0" autoUpdateAnimBg="0"/>
      <p:bldP spid="50181" grpId="0" bldLvl="0" autoUpdateAnimBg="0"/>
      <p:bldP spid="50182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6309-E82A-46C9-A32F-27C623F087C7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has unit testing evolved over time?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765300"/>
            <a:ext cx="7761287" cy="4092575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2000" b="1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E559-E9C2-4AD1-A589-F60FB754E6F1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has unit testing evolved over time?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765300"/>
            <a:ext cx="7761287" cy="4094163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200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});</a:t>
            </a:r>
            <a:endParaRPr lang="en-GB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68B-EA21-432F-A926-77FF7C7B4F55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has unit testing evolved over time?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765300"/>
            <a:ext cx="7761287" cy="4094163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200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-&gt;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});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123-2BBE-40C9-A50C-9A6DA10D9D93}" type="slidenum">
              <a:rPr lang="en-GB" altLang="en-US"/>
              <a:pPr/>
              <a:t>3</a:t>
            </a:fld>
            <a:endParaRPr lang="en-GB" altLang="en-US"/>
          </a:p>
        </p:txBody>
      </p:sp>
      <p:pic>
        <p:nvPicPr>
          <p:cNvPr id="8194" name="Picture 2" descr="bit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402263"/>
            <a:ext cx="30734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 descr="ap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19338"/>
            <a:ext cx="1905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6" name="Group 4"/>
          <p:cNvGrpSpPr>
            <a:grpSpLocks noChangeAspect="1"/>
          </p:cNvGrpSpPr>
          <p:nvPr/>
        </p:nvGrpSpPr>
        <p:grpSpPr bwMode="auto">
          <a:xfrm>
            <a:off x="476250" y="3084513"/>
            <a:ext cx="3195638" cy="1485900"/>
            <a:chOff x="0" y="0"/>
            <a:chExt cx="5033" cy="2340"/>
          </a:xfrm>
        </p:grpSpPr>
        <p:pic>
          <p:nvPicPr>
            <p:cNvPr id="8197" name="Picture 5" descr="gi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"/>
              <a:ext cx="2860" cy="2145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8" name="Picture 6" descr="gi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0"/>
              <a:ext cx="2338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99" name="Picture 7" descr="go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4" b="36536"/>
          <a:stretch>
            <a:fillRect/>
          </a:stretch>
        </p:blipFill>
        <p:spPr bwMode="auto">
          <a:xfrm>
            <a:off x="522288" y="458788"/>
            <a:ext cx="380841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ja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720725"/>
            <a:ext cx="1466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 descr="l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0512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 descr="m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5275263"/>
            <a:ext cx="2371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 descr="sourcefor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1917700" y="1654175"/>
            <a:ext cx="40624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12" descr="bit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402263"/>
            <a:ext cx="30734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5" name="Picture 13" descr="ap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17750"/>
            <a:ext cx="1905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6" name="Group 14"/>
          <p:cNvGrpSpPr>
            <a:grpSpLocks noChangeAspect="1"/>
          </p:cNvGrpSpPr>
          <p:nvPr/>
        </p:nvGrpSpPr>
        <p:grpSpPr bwMode="auto">
          <a:xfrm>
            <a:off x="476250" y="3082925"/>
            <a:ext cx="3197225" cy="1485900"/>
            <a:chOff x="0" y="0"/>
            <a:chExt cx="5033" cy="2340"/>
          </a:xfrm>
        </p:grpSpPr>
        <p:pic>
          <p:nvPicPr>
            <p:cNvPr id="8207" name="Picture 15" descr="gi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"/>
              <a:ext cx="2860" cy="2145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8" name="Picture 16" descr="gi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0"/>
              <a:ext cx="2338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09" name="Picture 17" descr="go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4" b="36536"/>
          <a:stretch>
            <a:fillRect/>
          </a:stretch>
        </p:blipFill>
        <p:spPr bwMode="auto">
          <a:xfrm>
            <a:off x="523875" y="458788"/>
            <a:ext cx="38068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18" descr="ja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720725"/>
            <a:ext cx="1466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19" descr="l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90512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" name="Picture 20" descr="m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275263"/>
            <a:ext cx="2371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6EA-A87E-4455-8D26-1701757EB2EF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has unit testing evolved over time?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765300"/>
            <a:ext cx="7761287" cy="4094163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200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(n.kind ==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ModifierKind.ANNOTATION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&amp;&amp;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});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86E9-DB1E-4ED3-BEA1-E4C437CB0FFF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has unit testing evolved over time?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765300"/>
            <a:ext cx="7761287" cy="4094163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200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(n.kind ==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ModifierKind.ANNOTATION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&amp;&amp;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altLang="en-US" sz="2000" b="1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match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2000" b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`^(org\.junit\.)?Test$`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            n.annotation_name))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});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9EB-7D75-4393-AF99-7A401C156D98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has unit testing evolved over time?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765300"/>
            <a:ext cx="7761287" cy="4094163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200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 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(n.kind ==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ModifierKind.ANNOTATION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 &amp;&amp;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altLang="en-US" sz="200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match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200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`^(org\.junit\.)?Test$`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              n.annotation_name))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    Tests[cur_time]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});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has unit testing evolved over time?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765300"/>
            <a:ext cx="7761287" cy="4094163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200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cur_time: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20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Revision </a:t>
            </a:r>
            <a:r>
              <a:rPr lang="en-GB" altLang="en-US" sz="2000" b="1">
                <a:latin typeface="Courier New" pitchFamily="49" charset="0"/>
                <a:cs typeface="Courier New" pitchFamily="49" charset="0"/>
              </a:rPr>
              <a:t>-&gt; cur_time = n.commit_date;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 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(n.kind == </a:t>
            </a:r>
            <a:r>
              <a:rPr lang="en-GB" altLang="en-US" sz="20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ModifierKind.ANNOTATION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 &amp;&amp;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altLang="en-US" sz="200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match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200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`^(org\.junit\.)?Test$`</a:t>
            </a:r>
            <a:r>
              <a:rPr lang="en-GB" alt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              n.annotation_name))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      Tests[cur_time]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urier New" pitchFamily="49" charset="0"/>
                <a:cs typeface="Courier New" pitchFamily="49" charset="0"/>
              </a:rPr>
              <a:t>});</a:t>
            </a:r>
            <a:endParaRPr lang="en-GB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0FE-61A8-4381-872B-E2565998E473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66562" name="Rectangle 2"/>
          <p:cNvSpPr>
            <a:spLocks noGrp="1" noChangeArrowheads="1"/>
          </p:cNvSpPr>
          <p:nvPr/>
        </p:nvSpPr>
        <p:spPr bwMode="auto">
          <a:xfrm>
            <a:off x="2220913" y="4330700"/>
            <a:ext cx="4703762" cy="2473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1200" b="1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200" b="1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cur_time: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200" b="1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Revision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-&gt; cur_time = n.commit_date;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-&gt;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(n.kind == 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ModifierKind.ANNOTATION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&amp;&amp;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altLang="en-US" sz="1200" b="1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match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200" b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`^(org\.junit\.)?Test$`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,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            n.annotation_name))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    Tests[cur_time] &lt;&lt; 1;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});</a:t>
            </a:r>
            <a:endParaRPr lang="en-GB" altLang="en-US" sz="1200" b="1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15888" y="188913"/>
            <a:ext cx="2025650" cy="387032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/>
        </p:nvSpPr>
        <p:spPr bwMode="auto">
          <a:xfrm>
            <a:off x="2220913" y="4330700"/>
            <a:ext cx="4703762" cy="2473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Tests: output sum[timestamp] of int;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200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cur_time:timestamp;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200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visit(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altLang="en-US" sz="1200">
                <a:latin typeface="Courier New" pitchFamily="49" charset="0"/>
                <a:cs typeface="Courier New" pitchFamily="49" charset="0"/>
              </a:rPr>
              <a:t>, visitor {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before n: Revision -&gt; cur_time = n.commit_date;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before n: Modifier -&gt;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  if (n.kind == ModifierKind.ANNOTATION &amp;&amp;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      match(`^(org\.junit\.)?Test$`,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            n.annotation_name))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    Tests[cur_time] &lt;&lt; 1;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});</a:t>
            </a:r>
            <a:endParaRPr lang="en-GB" altLang="en-US" sz="1200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39713" y="996950"/>
            <a:ext cx="1776412" cy="422275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39713" y="1485900"/>
            <a:ext cx="1776412" cy="422275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39713" y="1981200"/>
            <a:ext cx="1776412" cy="422275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3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39713" y="3503613"/>
            <a:ext cx="1776412" cy="422275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004888" y="2470150"/>
            <a:ext cx="24606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77850" y="233363"/>
            <a:ext cx="1100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Dataset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/>
        </p:nvSpPr>
        <p:spPr bwMode="auto">
          <a:xfrm>
            <a:off x="2220913" y="4330700"/>
            <a:ext cx="4703762" cy="2473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Tests: output sum[timestamp] of int;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200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cur_time: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200" b="1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Revision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-&gt; cur_time = n.commit_date;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-&gt;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(n.kind == 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ModifierKind.ANNOTATION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&amp;&amp;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altLang="en-US" sz="1200" b="1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match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200" b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`^(org\.junit\.)?Test$`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,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            n.annotation_name))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    Tests[cur_time] &lt;&lt; 1;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});</a:t>
            </a:r>
            <a:endParaRPr lang="en-GB" altLang="en-US" sz="1200" b="1"/>
          </a:p>
        </p:txBody>
      </p:sp>
      <p:sp>
        <p:nvSpPr>
          <p:cNvPr id="66572" name="Rectangle 12"/>
          <p:cNvSpPr>
            <a:spLocks noGrp="1" noChangeArrowheads="1"/>
          </p:cNvSpPr>
          <p:nvPr/>
        </p:nvSpPr>
        <p:spPr bwMode="auto">
          <a:xfrm>
            <a:off x="2501900" y="998538"/>
            <a:ext cx="1754188" cy="404812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/>
        </p:nvSpPr>
        <p:spPr bwMode="auto">
          <a:xfrm>
            <a:off x="2490788" y="1493838"/>
            <a:ext cx="1755775" cy="404812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/>
        </p:nvSpPr>
        <p:spPr bwMode="auto">
          <a:xfrm>
            <a:off x="2481263" y="1989138"/>
            <a:ext cx="1754187" cy="404812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66575" name="Rectangle 15"/>
          <p:cNvSpPr>
            <a:spLocks noGrp="1" noChangeArrowheads="1"/>
          </p:cNvSpPr>
          <p:nvPr/>
        </p:nvSpPr>
        <p:spPr bwMode="auto">
          <a:xfrm>
            <a:off x="2457450" y="3519488"/>
            <a:ext cx="1754188" cy="404812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3221038" y="2484438"/>
            <a:ext cx="24765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6577" name="Rectangle 17"/>
          <p:cNvSpPr>
            <a:spLocks noGrp="1" noChangeArrowheads="1"/>
          </p:cNvSpPr>
          <p:nvPr/>
        </p:nvSpPr>
        <p:spPr bwMode="auto">
          <a:xfrm>
            <a:off x="5473700" y="1916113"/>
            <a:ext cx="1125538" cy="404812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Tests</a:t>
            </a:r>
          </a:p>
        </p:txBody>
      </p:sp>
      <p:cxnSp>
        <p:nvCxnSpPr>
          <p:cNvPr id="66578" name="AutoShape 18"/>
          <p:cNvCxnSpPr>
            <a:cxnSpLocks noChangeShapeType="1"/>
            <a:stCxn id="66565" idx="3"/>
            <a:endCxn id="66572" idx="1"/>
          </p:cNvCxnSpPr>
          <p:nvPr/>
        </p:nvCxnSpPr>
        <p:spPr bwMode="auto">
          <a:xfrm flipV="1">
            <a:off x="2016125" y="1201738"/>
            <a:ext cx="485775" cy="6350"/>
          </a:xfrm>
          <a:prstGeom prst="straightConnector1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79" name="AutoShape 19"/>
          <p:cNvCxnSpPr>
            <a:cxnSpLocks noChangeShapeType="1"/>
            <a:stCxn id="66566" idx="3"/>
            <a:endCxn id="66573" idx="1"/>
          </p:cNvCxnSpPr>
          <p:nvPr/>
        </p:nvCxnSpPr>
        <p:spPr bwMode="auto">
          <a:xfrm flipV="1">
            <a:off x="2016125" y="1697038"/>
            <a:ext cx="474663" cy="0"/>
          </a:xfrm>
          <a:prstGeom prst="straightConnector1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80" name="AutoShape 20"/>
          <p:cNvCxnSpPr>
            <a:cxnSpLocks noChangeShapeType="1"/>
            <a:stCxn id="66567" idx="3"/>
            <a:endCxn id="66574" idx="1"/>
          </p:cNvCxnSpPr>
          <p:nvPr/>
        </p:nvCxnSpPr>
        <p:spPr bwMode="auto">
          <a:xfrm flipV="1">
            <a:off x="2016125" y="2192338"/>
            <a:ext cx="465138" cy="0"/>
          </a:xfrm>
          <a:prstGeom prst="straightConnector1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81" name="AutoShape 21"/>
          <p:cNvCxnSpPr>
            <a:cxnSpLocks noChangeShapeType="1"/>
            <a:stCxn id="66568" idx="3"/>
            <a:endCxn id="66575" idx="1"/>
          </p:cNvCxnSpPr>
          <p:nvPr/>
        </p:nvCxnSpPr>
        <p:spPr bwMode="auto">
          <a:xfrm>
            <a:off x="2016125" y="3714750"/>
            <a:ext cx="441325" cy="7938"/>
          </a:xfrm>
          <a:prstGeom prst="straightConnector1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7000875" y="188913"/>
            <a:ext cx="2025650" cy="387032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r>
              <a:rPr lang="en-GB" altLang="en-US" sz="1400">
                <a:solidFill>
                  <a:schemeClr val="tx1"/>
                </a:solidFill>
              </a:rPr>
              <a:t>Tests[631152000] = 5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Tests[631154020] = 12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Tests[631161103] = 14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Tests[631172392] = 18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                 </a:t>
            </a:r>
            <a:r>
              <a:rPr lang="en-GB" altLang="en-US" sz="1400" b="1">
                <a:solidFill>
                  <a:schemeClr val="tx1"/>
                </a:solidFill>
              </a:rPr>
              <a:t>  .</a:t>
            </a:r>
          </a:p>
          <a:p>
            <a:r>
              <a:rPr lang="en-GB" altLang="en-US" sz="1400" b="1">
                <a:solidFill>
                  <a:schemeClr val="tx1"/>
                </a:solidFill>
              </a:rPr>
              <a:t>                   .</a:t>
            </a:r>
          </a:p>
          <a:p>
            <a:r>
              <a:rPr lang="en-GB" altLang="en-US" sz="1400" b="1">
                <a:solidFill>
                  <a:schemeClr val="tx1"/>
                </a:solidFill>
              </a:rPr>
              <a:t>                   .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7507288" y="233363"/>
            <a:ext cx="101441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Output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66584" name="AutoShape 24"/>
          <p:cNvCxnSpPr>
            <a:cxnSpLocks noChangeShapeType="1"/>
            <a:stCxn id="66572" idx="3"/>
            <a:endCxn id="66577" idx="1"/>
          </p:cNvCxnSpPr>
          <p:nvPr/>
        </p:nvCxnSpPr>
        <p:spPr bwMode="auto">
          <a:xfrm>
            <a:off x="4256088" y="1201738"/>
            <a:ext cx="1217612" cy="917575"/>
          </a:xfrm>
          <a:prstGeom prst="straightConnector1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85" name="AutoShape 25"/>
          <p:cNvCxnSpPr>
            <a:cxnSpLocks noChangeShapeType="1"/>
            <a:stCxn id="66573" idx="3"/>
            <a:endCxn id="66577" idx="1"/>
          </p:cNvCxnSpPr>
          <p:nvPr/>
        </p:nvCxnSpPr>
        <p:spPr bwMode="auto">
          <a:xfrm>
            <a:off x="4246563" y="1697038"/>
            <a:ext cx="1227137" cy="42227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86" name="AutoShape 26"/>
          <p:cNvCxnSpPr>
            <a:cxnSpLocks noChangeShapeType="1"/>
            <a:stCxn id="66574" idx="3"/>
            <a:endCxn id="66577" idx="1"/>
          </p:cNvCxnSpPr>
          <p:nvPr/>
        </p:nvCxnSpPr>
        <p:spPr bwMode="auto">
          <a:xfrm flipV="1">
            <a:off x="4235450" y="2119313"/>
            <a:ext cx="1238250" cy="7302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87" name="AutoShape 27"/>
          <p:cNvCxnSpPr>
            <a:cxnSpLocks noChangeShapeType="1"/>
            <a:stCxn id="66575" idx="3"/>
            <a:endCxn id="66577" idx="1"/>
          </p:cNvCxnSpPr>
          <p:nvPr/>
        </p:nvCxnSpPr>
        <p:spPr bwMode="auto">
          <a:xfrm flipV="1">
            <a:off x="4211638" y="2119313"/>
            <a:ext cx="1262062" cy="160337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88" name="AutoShape 28"/>
          <p:cNvCxnSpPr>
            <a:cxnSpLocks noChangeShapeType="1"/>
            <a:stCxn id="66577" idx="3"/>
            <a:endCxn id="66582" idx="1"/>
          </p:cNvCxnSpPr>
          <p:nvPr/>
        </p:nvCxnSpPr>
        <p:spPr bwMode="auto">
          <a:xfrm>
            <a:off x="6599238" y="2119313"/>
            <a:ext cx="401637" cy="476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89" name="Rectangle 29"/>
          <p:cNvSpPr>
            <a:spLocks noGrp="1" noChangeArrowheads="1"/>
          </p:cNvSpPr>
          <p:nvPr/>
        </p:nvSpPr>
        <p:spPr bwMode="auto">
          <a:xfrm>
            <a:off x="2220913" y="4330700"/>
            <a:ext cx="4703762" cy="2473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1200" b="1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200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cur_time:timestamp;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200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visit(input, visitor {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before n: Revision -&gt; cur_time = n.commit_date;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before n: Modifier -&gt;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  if (n.kind == ModifierKind.ANNOTATION &amp;&amp;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      match(`^(org\.junit\.)?Test$`,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            n.annotation_name))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    Tests[cur_time] &lt;&lt; 1;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});</a:t>
            </a:r>
            <a:endParaRPr lang="en-GB" altLang="en-US" sz="1200"/>
          </a:p>
        </p:txBody>
      </p:sp>
      <p:sp>
        <p:nvSpPr>
          <p:cNvPr id="66590" name="Rectangle 30"/>
          <p:cNvSpPr>
            <a:spLocks noGrp="1" noChangeArrowheads="1"/>
          </p:cNvSpPr>
          <p:nvPr/>
        </p:nvSpPr>
        <p:spPr bwMode="auto">
          <a:xfrm>
            <a:off x="2220913" y="4330700"/>
            <a:ext cx="4703762" cy="2473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1200" b="1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12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12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200" b="1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cur_time:timestamp;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200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visit(input, visitor {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before n: Revision -&gt; cur_time = n.commit_date;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before n: Modifier -&gt;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  if (n.kind == ModifierKind.ANNOTATION &amp;&amp;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      match(`^(org\.junit\.)?Test$`,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              n.annotation_name))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 b="1">
                <a:latin typeface="Courier New" pitchFamily="49" charset="0"/>
                <a:cs typeface="Courier New" pitchFamily="49" charset="0"/>
              </a:rPr>
              <a:t>      Tests[cur_time] &lt;&lt; 1;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200">
                <a:latin typeface="Courier New" pitchFamily="49" charset="0"/>
                <a:cs typeface="Courier New" pitchFamily="49" charset="0"/>
              </a:rPr>
              <a:t>});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4437063" y="998538"/>
            <a:ext cx="2052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chemeClr val="tx1"/>
                </a:solidFill>
              </a:rPr>
              <a:t>Tests[631152000] &lt;&lt; 1;</a:t>
            </a:r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5516563" y="2393950"/>
            <a:ext cx="1265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chemeClr val="tx1"/>
                </a:solidFill>
              </a:rPr>
              <a:t>631152000, 1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4572000" y="1179513"/>
            <a:ext cx="20526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chemeClr val="tx1"/>
                </a:solidFill>
              </a:rPr>
              <a:t>Tests[631154020] &lt;&lt; 1;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5518150" y="2393950"/>
            <a:ext cx="12652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chemeClr val="tx1"/>
                </a:solidFill>
              </a:rPr>
              <a:t>631152000, 1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631154020, 1</a:t>
            </a:r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5518150" y="2393950"/>
            <a:ext cx="12652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chemeClr val="tx1"/>
                </a:solidFill>
              </a:rPr>
              <a:t>631152000, 1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631154020, 1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631154020, 1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631161103, 1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ldLvl="0" animBg="1" autoUpdateAnimBg="0"/>
      <p:bldP spid="66563" grpId="0" animBg="1"/>
      <p:bldP spid="66564" grpId="0" bldLvl="0" animBg="1" autoUpdateAnimBg="0"/>
      <p:bldP spid="66564" grpId="1" bldLvl="0" animBg="1" autoUpdateAnimBg="0"/>
      <p:bldP spid="66565" grpId="0" bldLvl="0" animBg="1" autoUpdateAnimBg="0"/>
      <p:bldP spid="66566" grpId="0" bldLvl="0" animBg="1" autoUpdateAnimBg="0"/>
      <p:bldP spid="66567" grpId="0" bldLvl="0" animBg="1" autoUpdateAnimBg="0"/>
      <p:bldP spid="66568" grpId="0" bldLvl="0" animBg="1" autoUpdateAnimBg="0"/>
      <p:bldP spid="66569" grpId="0" bldLvl="0" autoUpdateAnimBg="0"/>
      <p:bldP spid="66570" grpId="0" bldLvl="0" autoUpdateAnimBg="0"/>
      <p:bldP spid="66571" grpId="1" bldLvl="0" animBg="1" autoUpdateAnimBg="0"/>
      <p:bldP spid="66571" grpId="2" bldLvl="0" animBg="1" autoUpdateAnimBg="0"/>
      <p:bldP spid="66572" grpId="0" bldLvl="0" animBg="1" autoUpdateAnimBg="0"/>
      <p:bldP spid="66573" grpId="0" bldLvl="0" animBg="1" autoUpdateAnimBg="0"/>
      <p:bldP spid="66574" grpId="0" bldLvl="0" animBg="1" autoUpdateAnimBg="0"/>
      <p:bldP spid="66575" grpId="0" bldLvl="0" animBg="1" autoUpdateAnimBg="0"/>
      <p:bldP spid="66576" grpId="0" bldLvl="0" autoUpdateAnimBg="0"/>
      <p:bldP spid="66577" grpId="0" bldLvl="0" animBg="1" autoUpdateAnimBg="0"/>
      <p:bldP spid="66582" grpId="0" bldLvl="0" animBg="1" autoUpdateAnimBg="0"/>
      <p:bldP spid="66583" grpId="0" bldLvl="0" autoUpdateAnimBg="0"/>
      <p:bldP spid="66589" grpId="1" bldLvl="0" animBg="1" autoUpdateAnimBg="0"/>
      <p:bldP spid="66589" grpId="2" bldLvl="0" animBg="1" autoUpdateAnimBg="0"/>
      <p:bldP spid="66590" grpId="0" bldLvl="0" animBg="1" autoUpdateAnimBg="0"/>
      <p:bldP spid="66591" grpId="0" bldLvl="0" autoUpdateAnimBg="0"/>
      <p:bldP spid="66591" grpId="1" bldLvl="0" autoUpdateAnimBg="0"/>
      <p:bldP spid="66592" grpId="0" bldLvl="0" autoUpdateAnimBg="0"/>
      <p:bldP spid="66592" grpId="1" bldLvl="0" autoUpdateAnimBg="0"/>
      <p:bldP spid="66593" grpId="1" bldLvl="0" autoUpdateAnimBg="0"/>
      <p:bldP spid="66593" grpId="2" bldLvl="0" autoUpdateAnimBg="0"/>
      <p:bldP spid="66594" grpId="0" bldLvl="0" autoUpdateAnimBg="0"/>
      <p:bldP spid="66594" grpId="1" bldLvl="0" autoUpdateAnimBg="0"/>
      <p:bldP spid="66595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9780-A857-4125-A9BC-F4A9AE554064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Automatic Parallelization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/>
        </p:nvSpPr>
        <p:spPr bwMode="auto">
          <a:xfrm>
            <a:off x="1831975" y="1360488"/>
            <a:ext cx="5480050" cy="29241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 b="1">
                <a:latin typeface="Courier New" pitchFamily="49" charset="0"/>
                <a:cs typeface="Courier New" pitchFamily="49" charset="0"/>
              </a:rPr>
              <a:t>Tests: </a:t>
            </a:r>
            <a:r>
              <a:rPr lang="en-GB" alt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GB" altLang="en-US" sz="1400" b="1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altLang="en-US" sz="1400" b="1"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14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altLang="en-US" sz="1400" b="1">
                <a:latin typeface="Courier New" pitchFamily="49" charset="0"/>
                <a:cs typeface="Courier New" pitchFamily="49" charset="0"/>
              </a:rPr>
              <a:t>] </a:t>
            </a:r>
            <a:r>
              <a:rPr lang="en-GB" alt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GB" altLang="en-US" sz="14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400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400" b="1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cur_time:timestamp;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400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visit(input, visitor {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 before n: Revision -&gt; cur_time = n.commit_date;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 before n: Modifier -&gt;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   if (n.kind == ModifierKind.ANNOTATION &amp;&amp;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       match(`^(org\.junit\.)?Test$`,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             n.annotation_name))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 b="1">
                <a:latin typeface="Courier New" pitchFamily="49" charset="0"/>
                <a:cs typeface="Courier New" pitchFamily="49" charset="0"/>
              </a:rPr>
              <a:t>      Tests[cur_time] &lt;&lt; 1;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});</a:t>
            </a:r>
            <a:endParaRPr lang="en-GB" altLang="en-US" sz="14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927100" y="4689475"/>
            <a:ext cx="55927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Output variables</a:t>
            </a:r>
            <a:r>
              <a:rPr lang="en-GB" altLang="en-US">
                <a:solidFill>
                  <a:schemeClr val="tx1"/>
                </a:solidFill>
              </a:rPr>
              <a:t> with built in </a:t>
            </a:r>
            <a:r>
              <a:rPr lang="en-GB" altLang="en-US" b="1">
                <a:solidFill>
                  <a:schemeClr val="hlink"/>
                </a:solidFill>
              </a:rPr>
              <a:t>aggregator functions</a:t>
            </a:r>
            <a:r>
              <a:rPr lang="en-GB" altLang="en-US">
                <a:solidFill>
                  <a:schemeClr val="tx1"/>
                </a:solidFill>
              </a:rPr>
              <a:t>:</a:t>
            </a:r>
          </a:p>
          <a:p>
            <a:r>
              <a:rPr lang="en-GB" altLang="en-US">
                <a:solidFill>
                  <a:schemeClr val="tx1"/>
                </a:solidFill>
              </a:rPr>
              <a:t>	sum, mean, top(k), bottom(k), set, collection, etc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927100" y="5724525"/>
            <a:ext cx="4995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Compiler generates </a:t>
            </a:r>
            <a:r>
              <a:rPr lang="en-GB" altLang="en-US" b="1">
                <a:solidFill>
                  <a:schemeClr val="hlink"/>
                </a:solidFill>
              </a:rPr>
              <a:t>Hadoop MapReduce</a:t>
            </a:r>
            <a:r>
              <a:rPr lang="en-GB" altLang="en-US">
                <a:solidFill>
                  <a:schemeClr val="tx1"/>
                </a:solidFill>
              </a:rPr>
              <a:t> code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9AE8-DAE7-43BB-9FF0-D2CFED8869D4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/>
        </p:nvSpPr>
        <p:spPr bwMode="auto">
          <a:xfrm>
            <a:off x="1831975" y="1360488"/>
            <a:ext cx="5480050" cy="29225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Tests: output sum[timestamp] of int;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400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cur_time:timestamp;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endParaRPr lang="en-GB" altLang="en-US" sz="1400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visit(input, visitor {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 before n: </a:t>
            </a:r>
            <a:r>
              <a:rPr lang="en-GB" altLang="en-US" sz="14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Revision </a:t>
            </a:r>
            <a:r>
              <a:rPr lang="en-GB" altLang="en-US" sz="1400">
                <a:latin typeface="Courier New" pitchFamily="49" charset="0"/>
                <a:cs typeface="Courier New" pitchFamily="49" charset="0"/>
              </a:rPr>
              <a:t>-&gt; cur_time = </a:t>
            </a:r>
            <a:r>
              <a:rPr lang="en-GB" altLang="en-US" sz="1400" b="1">
                <a:latin typeface="Courier New" pitchFamily="49" charset="0"/>
                <a:cs typeface="Courier New" pitchFamily="49" charset="0"/>
              </a:rPr>
              <a:t>n.commit_date</a:t>
            </a:r>
            <a:r>
              <a:rPr lang="en-GB" altLang="en-US" sz="1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 before n: </a:t>
            </a:r>
            <a:r>
              <a:rPr lang="en-GB" altLang="en-US" sz="14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 </a:t>
            </a:r>
            <a:r>
              <a:rPr lang="en-GB" altLang="en-US" sz="1400">
                <a:latin typeface="Courier New" pitchFamily="49" charset="0"/>
                <a:cs typeface="Courier New" pitchFamily="49" charset="0"/>
              </a:rPr>
              <a:t>-&gt;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GB" altLang="en-US" sz="1400" b="1">
                <a:latin typeface="Courier New" pitchFamily="49" charset="0"/>
                <a:cs typeface="Courier New" pitchFamily="49" charset="0"/>
              </a:rPr>
              <a:t>n.kind</a:t>
            </a: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== </a:t>
            </a:r>
            <a:r>
              <a:rPr lang="en-GB" altLang="en-US" sz="14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ModifierKind.ANNOTATION</a:t>
            </a: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&amp;&amp;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       match(`^(org\.junit\.)?Test$`,</a:t>
            </a:r>
            <a:endParaRPr lang="en-GB" altLang="en-US" sz="1400" b="1">
              <a:latin typeface="Courier New" pitchFamily="49" charset="0"/>
              <a:cs typeface="Courier New" pitchFamily="49" charset="0"/>
            </a:endParaRP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GB" altLang="en-US" sz="1400" b="1">
                <a:latin typeface="Courier New" pitchFamily="49" charset="0"/>
                <a:cs typeface="Courier New" pitchFamily="49" charset="0"/>
              </a:rPr>
              <a:t>n.annotation_name</a:t>
            </a:r>
            <a:r>
              <a:rPr lang="en-GB" altLang="en-US" sz="140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      Tests[cur_time] &lt;&lt; 1;</a:t>
            </a:r>
          </a:p>
          <a:p>
            <a:pPr defTabSz="914400">
              <a:lnSpc>
                <a:spcPct val="90000"/>
              </a:lnSpc>
              <a:buSzTx/>
              <a:buFontTx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});</a:t>
            </a:r>
            <a:endParaRPr lang="en-GB" altLang="en-US" sz="14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927100" y="4689475"/>
            <a:ext cx="66722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Custom </a:t>
            </a:r>
            <a:r>
              <a:rPr lang="en-GB" altLang="en-US" b="1">
                <a:solidFill>
                  <a:schemeClr val="hlink"/>
                </a:solidFill>
              </a:rPr>
              <a:t>domain-specific types</a:t>
            </a:r>
            <a:r>
              <a:rPr lang="en-GB" altLang="en-US">
                <a:solidFill>
                  <a:srgbClr val="000000"/>
                </a:solidFill>
              </a:rPr>
              <a:t> for mining software repositories</a:t>
            </a:r>
          </a:p>
          <a:p>
            <a:r>
              <a:rPr lang="en-GB" altLang="en-US">
                <a:solidFill>
                  <a:srgbClr val="000000"/>
                </a:solidFill>
              </a:rPr>
              <a:t>	</a:t>
            </a:r>
            <a:r>
              <a:rPr lang="en-GB" altLang="en-US" b="1">
                <a:solidFill>
                  <a:schemeClr val="hlink"/>
                </a:solidFill>
              </a:rPr>
              <a:t>5 base types</a:t>
            </a:r>
            <a:r>
              <a:rPr lang="en-GB" altLang="en-US">
                <a:solidFill>
                  <a:srgbClr val="000000"/>
                </a:solidFill>
              </a:rPr>
              <a:t> and </a:t>
            </a:r>
            <a:r>
              <a:rPr lang="en-GB" altLang="en-US" b="1">
                <a:solidFill>
                  <a:schemeClr val="hlink"/>
                </a:solidFill>
              </a:rPr>
              <a:t>9 types for source code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927100" y="5680075"/>
            <a:ext cx="5503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No need to understand multiple data formats or APIs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7F1B-97DB-4EF8-94AC-95E48F5D4DE4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098925" y="1133475"/>
            <a:ext cx="946150" cy="404813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670300" y="2303463"/>
            <a:ext cx="1801813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CodeRepository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69637" name="AutoShape 5"/>
          <p:cNvCxnSpPr>
            <a:cxnSpLocks noChangeShapeType="1"/>
            <a:stCxn id="69635" idx="2"/>
            <a:endCxn id="69636" idx="0"/>
          </p:cNvCxnSpPr>
          <p:nvPr/>
        </p:nvCxnSpPr>
        <p:spPr bwMode="auto">
          <a:xfrm rot="5400000">
            <a:off x="4189413" y="1920875"/>
            <a:ext cx="765175" cy="3175"/>
          </a:xfrm>
          <a:prstGeom prst="bentConnector2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670300" y="3429000"/>
            <a:ext cx="1801813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Revision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670300" y="4689475"/>
            <a:ext cx="1801813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ChangedFile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670300" y="5949950"/>
            <a:ext cx="1801813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69641" name="AutoShape 9"/>
          <p:cNvCxnSpPr>
            <a:cxnSpLocks noChangeShapeType="1"/>
            <a:stCxn id="69636" idx="2"/>
            <a:endCxn id="69638" idx="0"/>
          </p:cNvCxnSpPr>
          <p:nvPr/>
        </p:nvCxnSpPr>
        <p:spPr bwMode="auto">
          <a:xfrm rot="5400000">
            <a:off x="4212432" y="3067844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2" name="AutoShape 10"/>
          <p:cNvCxnSpPr>
            <a:cxnSpLocks noChangeShapeType="1"/>
            <a:stCxn id="69638" idx="2"/>
            <a:endCxn id="69639" idx="0"/>
          </p:cNvCxnSpPr>
          <p:nvPr/>
        </p:nvCxnSpPr>
        <p:spPr bwMode="auto">
          <a:xfrm rot="5400000">
            <a:off x="4144170" y="4260056"/>
            <a:ext cx="85566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3" name="AutoShape 11"/>
          <p:cNvCxnSpPr>
            <a:cxnSpLocks noChangeShapeType="1"/>
            <a:stCxn id="69639" idx="2"/>
            <a:endCxn id="69640" idx="0"/>
          </p:cNvCxnSpPr>
          <p:nvPr/>
        </p:nvCxnSpPr>
        <p:spPr bwMode="auto">
          <a:xfrm rot="5400000">
            <a:off x="4144170" y="5520531"/>
            <a:ext cx="85566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4" name="AutoShape 12"/>
          <p:cNvCxnSpPr>
            <a:cxnSpLocks noChangeShapeType="1"/>
            <a:stCxn id="69640" idx="2"/>
          </p:cNvCxnSpPr>
          <p:nvPr/>
        </p:nvCxnSpPr>
        <p:spPr bwMode="auto">
          <a:xfrm rot="5400000">
            <a:off x="4322763" y="6600825"/>
            <a:ext cx="4953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4649788" y="3835400"/>
            <a:ext cx="273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4662488" y="43275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1..*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648200" y="26638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4660900" y="311467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4643438" y="1538288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656138" y="1989138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656138" y="5043488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668838" y="55848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0..1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9B8B-AD5C-4329-A87A-FF29F4B2E43A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671888" y="1223963"/>
            <a:ext cx="1801812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671888" y="2528888"/>
            <a:ext cx="1801812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Namespace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671888" y="3879850"/>
            <a:ext cx="1801812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Declaration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62" name="AutoShape 6"/>
          <p:cNvCxnSpPr>
            <a:cxnSpLocks noChangeShapeType="1"/>
            <a:stCxn id="70659" idx="2"/>
            <a:endCxn id="70660" idx="0"/>
          </p:cNvCxnSpPr>
          <p:nvPr/>
        </p:nvCxnSpPr>
        <p:spPr bwMode="auto">
          <a:xfrm rot="5400000">
            <a:off x="4121151" y="2078037"/>
            <a:ext cx="9017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3" name="AutoShape 7"/>
          <p:cNvCxnSpPr>
            <a:cxnSpLocks noChangeShapeType="1"/>
            <a:stCxn id="70660" idx="2"/>
            <a:endCxn id="70661" idx="0"/>
          </p:cNvCxnSpPr>
          <p:nvPr/>
        </p:nvCxnSpPr>
        <p:spPr bwMode="auto">
          <a:xfrm rot="5400000">
            <a:off x="4098132" y="3405981"/>
            <a:ext cx="947738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648200" y="288925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660900" y="3475038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648200" y="15843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660900" y="21685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1..*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285875" y="5051425"/>
            <a:ext cx="1801813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3671888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Variable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6192838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71" name="AutoShape 15"/>
          <p:cNvCxnSpPr>
            <a:cxnSpLocks noChangeShapeType="1"/>
            <a:stCxn id="70661" idx="2"/>
            <a:endCxn id="70669" idx="0"/>
          </p:cNvCxnSpPr>
          <p:nvPr/>
        </p:nvCxnSpPr>
        <p:spPr bwMode="auto">
          <a:xfrm rot="5400000">
            <a:off x="4189413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2" name="AutoShape 16"/>
          <p:cNvCxnSpPr>
            <a:cxnSpLocks noChangeShapeType="1"/>
            <a:stCxn id="70661" idx="3"/>
            <a:endCxn id="70670" idx="0"/>
          </p:cNvCxnSpPr>
          <p:nvPr/>
        </p:nvCxnSpPr>
        <p:spPr bwMode="auto">
          <a:xfrm>
            <a:off x="5473700" y="4083050"/>
            <a:ext cx="161925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3" name="AutoShape 17"/>
          <p:cNvCxnSpPr>
            <a:cxnSpLocks noChangeShapeType="1"/>
            <a:stCxn id="70661" idx="1"/>
            <a:endCxn id="70668" idx="0"/>
          </p:cNvCxnSpPr>
          <p:nvPr/>
        </p:nvCxnSpPr>
        <p:spPr bwMode="auto">
          <a:xfrm rot="10800000" flipV="1">
            <a:off x="2185988" y="4083050"/>
            <a:ext cx="148590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649788" y="4233863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4662488" y="4684713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518150" y="36544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686550" y="46450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3357563" y="36544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2232025" y="46450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1287463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4392613" y="6173788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82" name="AutoShape 26"/>
          <p:cNvCxnSpPr>
            <a:cxnSpLocks noChangeShapeType="1"/>
            <a:stCxn id="70668" idx="2"/>
            <a:endCxn id="70680" idx="0"/>
          </p:cNvCxnSpPr>
          <p:nvPr/>
        </p:nvCxnSpPr>
        <p:spPr bwMode="auto">
          <a:xfrm rot="16200000" flipH="1">
            <a:off x="1827213" y="5813425"/>
            <a:ext cx="719138" cy="1587"/>
          </a:xfrm>
          <a:prstGeom prst="bentConnector3">
            <a:avLst>
              <a:gd name="adj1" fmla="val 50046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3" name="AutoShape 27"/>
          <p:cNvCxnSpPr>
            <a:cxnSpLocks noChangeShapeType="1"/>
            <a:stCxn id="70680" idx="3"/>
            <a:endCxn id="70681" idx="1"/>
          </p:cNvCxnSpPr>
          <p:nvPr/>
        </p:nvCxnSpPr>
        <p:spPr bwMode="auto">
          <a:xfrm flipV="1">
            <a:off x="3087688" y="6375400"/>
            <a:ext cx="1304925" cy="1588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2232025" y="5859463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4076700" y="6038850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3087688" y="599440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2232025" y="545465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2800" b="1"/>
              <a:t>Challenge:</a:t>
            </a:r>
            <a:r>
              <a:rPr lang="en-GB" altLang="en-US" sz="2800"/>
              <a:t> How can we make mining source code</a:t>
            </a:r>
            <a:r>
              <a:rPr lang="en-GB" altLang="en-US" sz="2800" b="1" i="1"/>
              <a:t> </a:t>
            </a:r>
            <a:r>
              <a:rPr lang="en-GB" altLang="en-US" sz="2800"/>
              <a:t>easier?</a:t>
            </a:r>
            <a:endParaRPr lang="en-GB" altLang="en-US" sz="3200"/>
          </a:p>
        </p:txBody>
      </p:sp>
      <p:sp>
        <p:nvSpPr>
          <p:cNvPr id="71683" name="Rectangle 3"/>
          <p:cNvSpPr>
            <a:spLocks noGrp="1" noChangeArrowheads="1"/>
          </p:cNvSpPr>
          <p:nvPr/>
        </p:nvSpPr>
        <p:spPr bwMode="auto">
          <a:xfrm>
            <a:off x="0" y="4600575"/>
            <a:ext cx="91440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 sz="2800" b="1">
                <a:solidFill>
                  <a:schemeClr val="hlink"/>
                </a:solidFill>
              </a:rPr>
              <a:t>Answer:</a:t>
            </a:r>
            <a:r>
              <a:rPr lang="en-GB" altLang="en-US" sz="2800">
                <a:solidFill>
                  <a:schemeClr val="hlink"/>
                </a:solidFill>
              </a:rPr>
              <a:t> Declarative Visitors</a:t>
            </a:r>
            <a:endParaRPr lang="en-GB" altLang="en-US" sz="3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D8FE-1371-46D7-93A6-69840240250E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/>
              <a:t>What features do they have?</a:t>
            </a:r>
          </a:p>
        </p:txBody>
      </p:sp>
      <p:pic>
        <p:nvPicPr>
          <p:cNvPr id="10243" name="Picture 3" descr="find-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514032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branchmangemen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177925"/>
            <a:ext cx="4491038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ollabora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789363"/>
            <a:ext cx="3189287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Wikipedia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419600"/>
            <a:ext cx="16652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mail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539875"/>
            <a:ext cx="1739900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FA1D-D17F-4A0C-9495-BFE2A2CB6AC2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Background: Visitor Pattern</a:t>
            </a:r>
            <a:endParaRPr lang="en-GB" alt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93725" y="2393950"/>
            <a:ext cx="1998663" cy="31432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Rectangle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93725" y="5138738"/>
            <a:ext cx="1998663" cy="3159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Triangle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93725" y="2708275"/>
            <a:ext cx="1998663" cy="9017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draw(Graphics g)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scale(int x, int y)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3725" y="3743325"/>
            <a:ext cx="1998663" cy="3159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Circle</a:t>
            </a: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593725" y="4059238"/>
            <a:ext cx="1998663" cy="9001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draw(Graphics g)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scale(int x, int y)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593725" y="5454650"/>
            <a:ext cx="1998663" cy="9001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draw(Graphics g)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scale(int x, int y)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346825" y="2393950"/>
            <a:ext cx="1998663" cy="314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Rectangle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6346825" y="5138738"/>
            <a:ext cx="1998663" cy="3159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Triangle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6346825" y="2708275"/>
            <a:ext cx="1998663" cy="9017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accept(Visitor v)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6346825" y="3743325"/>
            <a:ext cx="1998663" cy="3159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Circle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6346825" y="4059238"/>
            <a:ext cx="1998663" cy="9001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accept(Visitor v)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6346825" y="5454650"/>
            <a:ext cx="1998663" cy="9001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accept(Visitor v)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4076700" y="2393950"/>
            <a:ext cx="1998663" cy="314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DrawVisitor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4076700" y="2708275"/>
            <a:ext cx="1998663" cy="9017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visit(Rectangle r)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visit(Circle c)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visit(Triangle t)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4076700" y="3744913"/>
            <a:ext cx="1998663" cy="314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ScaleVisitor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4076700" y="4059238"/>
            <a:ext cx="1998663" cy="9001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visit(Rectangle r)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visit(Circle c)</a:t>
            </a:r>
          </a:p>
          <a:p>
            <a:pPr algn="ctr"/>
            <a:r>
              <a:rPr lang="en-GB" altLang="en-US">
                <a:solidFill>
                  <a:srgbClr val="000000"/>
                </a:solidFill>
              </a:rPr>
              <a:t>visit(Triangle t)</a:t>
            </a:r>
          </a:p>
        </p:txBody>
      </p:sp>
      <p:sp>
        <p:nvSpPr>
          <p:cNvPr id="72723" name="Arrow 708"/>
          <p:cNvSpPr>
            <a:spLocks noChangeShapeType="1"/>
          </p:cNvSpPr>
          <p:nvPr/>
        </p:nvSpPr>
        <p:spPr bwMode="auto">
          <a:xfrm>
            <a:off x="2501900" y="2933700"/>
            <a:ext cx="1620838" cy="0"/>
          </a:xfrm>
          <a:prstGeom prst="line">
            <a:avLst/>
          </a:prstGeom>
          <a:noFill/>
          <a:ln w="28575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Arrow 708"/>
          <p:cNvSpPr>
            <a:spLocks noChangeShapeType="1"/>
          </p:cNvSpPr>
          <p:nvPr/>
        </p:nvSpPr>
        <p:spPr bwMode="auto">
          <a:xfrm flipV="1">
            <a:off x="2501900" y="3159125"/>
            <a:ext cx="1755775" cy="1123950"/>
          </a:xfrm>
          <a:prstGeom prst="line">
            <a:avLst/>
          </a:prstGeom>
          <a:noFill/>
          <a:ln w="28575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Arrow 708"/>
          <p:cNvSpPr>
            <a:spLocks noChangeShapeType="1"/>
          </p:cNvSpPr>
          <p:nvPr/>
        </p:nvSpPr>
        <p:spPr bwMode="auto">
          <a:xfrm flipV="1">
            <a:off x="2501900" y="3429000"/>
            <a:ext cx="1800225" cy="2251075"/>
          </a:xfrm>
          <a:prstGeom prst="line">
            <a:avLst/>
          </a:prstGeom>
          <a:noFill/>
          <a:ln w="28575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6" name="Arrow 708"/>
          <p:cNvSpPr>
            <a:spLocks noChangeShapeType="1"/>
          </p:cNvSpPr>
          <p:nvPr/>
        </p:nvSpPr>
        <p:spPr bwMode="auto">
          <a:xfrm flipV="1">
            <a:off x="2501900" y="4554538"/>
            <a:ext cx="1844675" cy="0"/>
          </a:xfrm>
          <a:prstGeom prst="line">
            <a:avLst/>
          </a:prstGeom>
          <a:noFill/>
          <a:ln w="28575" cap="flat" cmpd="sng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Arrow 708"/>
          <p:cNvSpPr>
            <a:spLocks noChangeShapeType="1"/>
          </p:cNvSpPr>
          <p:nvPr/>
        </p:nvSpPr>
        <p:spPr bwMode="auto">
          <a:xfrm flipV="1">
            <a:off x="2501900" y="4824413"/>
            <a:ext cx="1755775" cy="1081087"/>
          </a:xfrm>
          <a:prstGeom prst="line">
            <a:avLst/>
          </a:prstGeom>
          <a:noFill/>
          <a:ln w="28575" cap="flat" cmpd="sng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8" name="Arrow 708"/>
          <p:cNvSpPr>
            <a:spLocks noChangeShapeType="1"/>
          </p:cNvSpPr>
          <p:nvPr/>
        </p:nvSpPr>
        <p:spPr bwMode="auto">
          <a:xfrm>
            <a:off x="2501900" y="3205163"/>
            <a:ext cx="1666875" cy="1079500"/>
          </a:xfrm>
          <a:prstGeom prst="line">
            <a:avLst/>
          </a:prstGeom>
          <a:noFill/>
          <a:ln w="28575" cap="flat" cmpd="sng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ldLvl="0" animBg="1" autoUpdateAnimBg="0"/>
      <p:bldP spid="72708" grpId="0" bldLvl="0" animBg="1" autoUpdateAnimBg="0"/>
      <p:bldP spid="72709" grpId="0" bldLvl="0" animBg="1" autoUpdateAnimBg="0"/>
      <p:bldP spid="72710" grpId="0" bldLvl="0" animBg="1" autoUpdateAnimBg="0"/>
      <p:bldP spid="72711" grpId="0" bldLvl="0" animBg="1" autoUpdateAnimBg="0"/>
      <p:bldP spid="72712" grpId="0" bldLvl="0" animBg="1" autoUpdateAnimBg="0"/>
      <p:bldP spid="72713" grpId="0" bldLvl="0" animBg="1" autoUpdateAnimBg="0"/>
      <p:bldP spid="72714" grpId="0" bldLvl="0" animBg="1" autoUpdateAnimBg="0"/>
      <p:bldP spid="72715" grpId="0" bldLvl="0" animBg="1" autoUpdateAnimBg="0"/>
      <p:bldP spid="72716" grpId="0" bldLvl="0" animBg="1" autoUpdateAnimBg="0"/>
      <p:bldP spid="72717" grpId="0" bldLvl="0" animBg="1" autoUpdateAnimBg="0"/>
      <p:bldP spid="72718" grpId="0" bldLvl="0" animBg="1" autoUpdateAnimBg="0"/>
      <p:bldP spid="72719" grpId="0" bldLvl="0" autoUpdateAnimBg="0"/>
      <p:bldP spid="72719" grpId="1" bldLvl="0" autoUpdateAnimBg="0"/>
      <p:bldP spid="72719" grpId="2" bldLvl="0" animBg="1" autoUpdateAnimBg="0"/>
      <p:bldP spid="72720" grpId="0" bldLvl="0" autoUpdateAnimBg="0"/>
      <p:bldP spid="72720" grpId="1" bldLvl="0" autoUpdateAnimBg="0"/>
      <p:bldP spid="72720" grpId="2" bldLvl="0" animBg="1" autoUpdateAnimBg="0"/>
      <p:bldP spid="72721" grpId="0" bldLvl="0" autoUpdateAnimBg="0"/>
      <p:bldP spid="72721" grpId="1" bldLvl="0" autoUpdateAnimBg="0"/>
      <p:bldP spid="72721" grpId="2" bldLvl="0" animBg="1" autoUpdateAnimBg="0"/>
      <p:bldP spid="72722" grpId="0" bldLvl="0" autoUpdateAnimBg="0"/>
      <p:bldP spid="72722" grpId="1" bldLvl="0" autoUpdateAnimBg="0"/>
      <p:bldP spid="72722" grpId="2" bldLvl="0" animBg="1" autoUpdateAnimBg="0"/>
      <p:bldP spid="72723" grpId="0" animBg="1"/>
      <p:bldP spid="72724" grpId="0" animBg="1"/>
      <p:bldP spid="72725" grpId="0" animBg="1"/>
      <p:bldP spid="72726" grpId="0" animBg="1"/>
      <p:bldP spid="72727" grpId="0" animBg="1"/>
      <p:bldP spid="727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05A-18FE-4C86-92CA-8ED3536819D8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sz="3200"/>
              <a:t>Easing Source Code Mining with Visitors</a:t>
            </a:r>
            <a:endParaRPr lang="en-GB" alt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38375" y="2528888"/>
            <a:ext cx="4665663" cy="15605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:= </a:t>
            </a:r>
            <a:r>
              <a:rPr lang="en-GB" altLang="en-US" sz="24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 -&gt; statement;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after 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 -&gt; statement;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016250" y="5319713"/>
            <a:ext cx="3111500" cy="4651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(node, id);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ldLvl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3E82-3D08-4D95-9173-AD12634F2907}" type="slidenum">
              <a:rPr lang="en-GB" altLang="en-US"/>
              <a:pPr/>
              <a:t>42</a:t>
            </a:fld>
            <a:endParaRPr lang="en-GB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sz="3200"/>
              <a:t>Easing Source Code Mining with Visitors</a:t>
            </a:r>
            <a:endParaRPr lang="en-GB" alt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692275" y="2439988"/>
            <a:ext cx="5759450" cy="26558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:= </a:t>
            </a:r>
            <a:r>
              <a:rPr lang="en-GB" altLang="en-US" sz="24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 T1 -&gt; statement;</a:t>
            </a:r>
          </a:p>
          <a:p>
            <a:endParaRPr lang="en-GB" altLang="en-US" sz="24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T2, T3  -&gt; statement;</a:t>
            </a:r>
          </a:p>
          <a:p>
            <a:endParaRPr lang="en-GB" altLang="en-US" sz="24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       -&gt; statement;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1AC-B70A-409C-BD93-6E79E1890626}" type="slidenum">
              <a:rPr lang="en-GB" altLang="en-US"/>
              <a:pPr/>
              <a:t>43</a:t>
            </a:fld>
            <a:endParaRPr lang="en-GB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Easing Source Code Mining with Visitors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346575" y="1223963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346575" y="2528888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Namespace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346575" y="3879850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Declaration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82" name="AutoShape 6"/>
          <p:cNvCxnSpPr>
            <a:cxnSpLocks noChangeShapeType="1"/>
            <a:stCxn id="75779" idx="2"/>
            <a:endCxn id="75780" idx="0"/>
          </p:cNvCxnSpPr>
          <p:nvPr/>
        </p:nvCxnSpPr>
        <p:spPr bwMode="auto">
          <a:xfrm rot="5400000">
            <a:off x="4795838" y="2078037"/>
            <a:ext cx="9017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3" name="AutoShape 7"/>
          <p:cNvCxnSpPr>
            <a:cxnSpLocks noChangeShapeType="1"/>
            <a:stCxn id="75780" idx="2"/>
            <a:endCxn id="75781" idx="0"/>
          </p:cNvCxnSpPr>
          <p:nvPr/>
        </p:nvCxnSpPr>
        <p:spPr bwMode="auto">
          <a:xfrm rot="5400000">
            <a:off x="4772819" y="3405981"/>
            <a:ext cx="947738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871663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4346575" y="505142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Variable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6777038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87" name="AutoShape 11"/>
          <p:cNvCxnSpPr>
            <a:cxnSpLocks noChangeShapeType="1"/>
            <a:stCxn id="75781" idx="2"/>
            <a:endCxn id="75785" idx="0"/>
          </p:cNvCxnSpPr>
          <p:nvPr/>
        </p:nvCxnSpPr>
        <p:spPr bwMode="auto">
          <a:xfrm rot="5400000">
            <a:off x="4864100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8" name="AutoShape 12"/>
          <p:cNvCxnSpPr>
            <a:cxnSpLocks noChangeShapeType="1"/>
            <a:stCxn id="75781" idx="3"/>
            <a:endCxn id="75786" idx="0"/>
          </p:cNvCxnSpPr>
          <p:nvPr/>
        </p:nvCxnSpPr>
        <p:spPr bwMode="auto">
          <a:xfrm>
            <a:off x="6146800" y="4083050"/>
            <a:ext cx="153035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9" name="AutoShape 13"/>
          <p:cNvCxnSpPr>
            <a:cxnSpLocks noChangeShapeType="1"/>
            <a:stCxn id="75781" idx="1"/>
            <a:endCxn id="75784" idx="0"/>
          </p:cNvCxnSpPr>
          <p:nvPr/>
        </p:nvCxnSpPr>
        <p:spPr bwMode="auto">
          <a:xfrm rot="10800000" flipV="1">
            <a:off x="2771775" y="4083050"/>
            <a:ext cx="157480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1871663" y="617537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976813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92" name="AutoShape 16"/>
          <p:cNvCxnSpPr>
            <a:cxnSpLocks noChangeShapeType="1"/>
            <a:stCxn id="75784" idx="2"/>
            <a:endCxn id="75790" idx="0"/>
          </p:cNvCxnSpPr>
          <p:nvPr/>
        </p:nvCxnSpPr>
        <p:spPr bwMode="auto">
          <a:xfrm rot="5400000">
            <a:off x="2413794" y="5814219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3" name="AutoShape 17"/>
          <p:cNvCxnSpPr>
            <a:cxnSpLocks noChangeShapeType="1"/>
            <a:stCxn id="75790" idx="3"/>
            <a:endCxn id="75791" idx="1"/>
          </p:cNvCxnSpPr>
          <p:nvPr/>
        </p:nvCxnSpPr>
        <p:spPr bwMode="auto">
          <a:xfrm>
            <a:off x="3673475" y="6376988"/>
            <a:ext cx="1303338" cy="0"/>
          </a:xfrm>
          <a:prstGeom prst="bentConnector3">
            <a:avLst>
              <a:gd name="adj1" fmla="val 50023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4351338" y="1223963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ASTRoot</a:t>
            </a:r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4351338" y="2528888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Namespace</a:t>
            </a: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4351338" y="3879850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Declaration</a:t>
            </a: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1871663" y="5051425"/>
            <a:ext cx="1801812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Method</a:t>
            </a: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4351338" y="505142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Variable</a:t>
            </a: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6781800" y="5051425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Type</a:t>
            </a: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1871663" y="6175375"/>
            <a:ext cx="1801812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Statement</a:t>
            </a: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4981575" y="617537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99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499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99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499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499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499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99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499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 bldLvl="0" animBg="1" autoUpdateAnimBg="0"/>
      <p:bldP spid="75794" grpId="1" bldLvl="0" animBg="1" autoUpdateAnimBg="0"/>
      <p:bldP spid="75795" grpId="0" bldLvl="0" animBg="1" autoUpdateAnimBg="0"/>
      <p:bldP spid="75795" grpId="1" bldLvl="0" animBg="1" autoUpdateAnimBg="0"/>
      <p:bldP spid="75796" grpId="0" bldLvl="0" animBg="1" autoUpdateAnimBg="0"/>
      <p:bldP spid="75796" grpId="1" bldLvl="0" animBg="1" autoUpdateAnimBg="0"/>
      <p:bldP spid="75797" grpId="0" bldLvl="0" animBg="1" autoUpdateAnimBg="0"/>
      <p:bldP spid="75797" grpId="1" bldLvl="0" animBg="1" autoUpdateAnimBg="0"/>
      <p:bldP spid="75798" grpId="0" bldLvl="0" animBg="1" autoUpdateAnimBg="0"/>
      <p:bldP spid="75798" grpId="1" bldLvl="0" animBg="1" autoUpdateAnimBg="0"/>
      <p:bldP spid="75799" grpId="0" bldLvl="0" animBg="1" autoUpdateAnimBg="0"/>
      <p:bldP spid="75799" grpId="1" bldLvl="0" animBg="1" autoUpdateAnimBg="0"/>
      <p:bldP spid="75800" grpId="0" bldLvl="0" animBg="1" autoUpdateAnimBg="0"/>
      <p:bldP spid="75800" grpId="1" bldLvl="0" animBg="1" autoUpdateAnimBg="0"/>
      <p:bldP spid="75801" grpId="0" bldLvl="0" animBg="1" autoUpdateAnimBg="0"/>
      <p:bldP spid="75801" grpId="1" bldLvl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ADA-9343-4DF8-95FB-EAE3DB1AAAF0}" type="slidenum">
              <a:rPr lang="en-GB" altLang="en-US"/>
              <a:pPr/>
              <a:t>44</a:t>
            </a:fld>
            <a:endParaRPr lang="en-GB" altLang="en-US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Easing Source Code Mining with Visitors</a:t>
            </a:r>
          </a:p>
        </p:txBody>
      </p:sp>
      <p:cxnSp>
        <p:nvCxnSpPr>
          <p:cNvPr id="77828" name="AutoShape 4"/>
          <p:cNvCxnSpPr>
            <a:cxnSpLocks noChangeShapeType="1"/>
            <a:stCxn id="77839" idx="2"/>
            <a:endCxn id="77840" idx="0"/>
          </p:cNvCxnSpPr>
          <p:nvPr/>
        </p:nvCxnSpPr>
        <p:spPr bwMode="auto">
          <a:xfrm rot="5400000">
            <a:off x="5026820" y="2078831"/>
            <a:ext cx="90011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29" name="AutoShape 5"/>
          <p:cNvCxnSpPr>
            <a:cxnSpLocks noChangeShapeType="1"/>
            <a:stCxn id="77840" idx="2"/>
            <a:endCxn id="77841" idx="0"/>
          </p:cNvCxnSpPr>
          <p:nvPr/>
        </p:nvCxnSpPr>
        <p:spPr bwMode="auto">
          <a:xfrm rot="5400000">
            <a:off x="5003801" y="3406775"/>
            <a:ext cx="94615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097088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002463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7832" name="AutoShape 8"/>
          <p:cNvCxnSpPr>
            <a:cxnSpLocks noChangeShapeType="1"/>
            <a:stCxn id="77841" idx="2"/>
            <a:endCxn id="77842" idx="0"/>
          </p:cNvCxnSpPr>
          <p:nvPr/>
        </p:nvCxnSpPr>
        <p:spPr bwMode="auto">
          <a:xfrm rot="5400000">
            <a:off x="5094288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3" name="AutoShape 9"/>
          <p:cNvCxnSpPr>
            <a:cxnSpLocks noChangeShapeType="1"/>
            <a:stCxn id="77841" idx="3"/>
            <a:endCxn id="77831" idx="0"/>
          </p:cNvCxnSpPr>
          <p:nvPr/>
        </p:nvCxnSpPr>
        <p:spPr bwMode="auto">
          <a:xfrm>
            <a:off x="6376988" y="4083050"/>
            <a:ext cx="1525587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4" name="AutoShape 10"/>
          <p:cNvCxnSpPr>
            <a:cxnSpLocks noChangeShapeType="1"/>
            <a:endCxn id="77830" idx="0"/>
          </p:cNvCxnSpPr>
          <p:nvPr/>
        </p:nvCxnSpPr>
        <p:spPr bwMode="auto">
          <a:xfrm rot="10800000" flipV="1">
            <a:off x="3043238" y="4083050"/>
            <a:ext cx="1573212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097088" y="617537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5202238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7837" name="AutoShape 13"/>
          <p:cNvCxnSpPr>
            <a:cxnSpLocks noChangeShapeType="1"/>
            <a:stCxn id="77830" idx="2"/>
            <a:endCxn id="77835" idx="0"/>
          </p:cNvCxnSpPr>
          <p:nvPr/>
        </p:nvCxnSpPr>
        <p:spPr bwMode="auto">
          <a:xfrm rot="5400000">
            <a:off x="2683669" y="5814219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8" name="AutoShape 14"/>
          <p:cNvCxnSpPr>
            <a:cxnSpLocks noChangeShapeType="1"/>
            <a:stCxn id="77835" idx="3"/>
            <a:endCxn id="77836" idx="1"/>
          </p:cNvCxnSpPr>
          <p:nvPr/>
        </p:nvCxnSpPr>
        <p:spPr bwMode="auto">
          <a:xfrm>
            <a:off x="3898900" y="6376988"/>
            <a:ext cx="1303338" cy="3175"/>
          </a:xfrm>
          <a:prstGeom prst="bentConnector3">
            <a:avLst>
              <a:gd name="adj1" fmla="val 50023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4576763" y="1223963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ASTRoot</a:t>
            </a: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4576763" y="2528888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Namespace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4576763" y="3879850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Declaration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4576763" y="505142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Variable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foreach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(i: </a:t>
            </a:r>
            <a:r>
              <a:rPr lang="en-GB" altLang="en-US" sz="16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n.fields[i])</a:t>
            </a: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(n.fields[i]);</a:t>
            </a: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foreach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(i: </a:t>
            </a:r>
            <a:r>
              <a:rPr lang="en-GB" altLang="en-US" sz="16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n.fields[i])</a:t>
            </a:r>
          </a:p>
          <a:p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(n.fields[i]);</a:t>
            </a: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stop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ldLvl="0" animBg="1" autoUpdateAnimBg="0"/>
      <p:bldP spid="77826" grpId="1" bldLvl="0" animBg="1" autoUpdateAnimBg="0"/>
      <p:bldP spid="77843" grpId="0" bldLvl="0" animBg="1" autoUpdateAnimBg="0"/>
      <p:bldP spid="77843" grpId="1" bldLvl="0" animBg="1" autoUpdateAnimBg="0"/>
      <p:bldP spid="77844" grpId="0" bldLvl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800D-B6DB-4651-9216-E71CA247A349}" type="slidenum">
              <a:rPr lang="en-GB" altLang="en-US"/>
              <a:pPr/>
              <a:t>45</a:t>
            </a:fld>
            <a:endParaRPr lang="en-GB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Let's see it in action!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87513" y="3333750"/>
            <a:ext cx="5768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b="1">
                <a:solidFill>
                  <a:schemeClr val="hlink"/>
                </a:solidFill>
                <a:hlinkClick r:id="rId3"/>
              </a:rPr>
              <a:t>http://boa.cs.iastate.edu/boa/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B473-7718-4267-A573-38E3B27BD6DC}" type="slidenum">
              <a:rPr lang="en-GB" altLang="en-US"/>
              <a:pPr/>
              <a:t>46</a:t>
            </a:fld>
            <a:endParaRPr lang="en-GB" alt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Summary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287463" y="1346200"/>
            <a:ext cx="6567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>
                <a:solidFill>
                  <a:schemeClr val="tx1"/>
                </a:solidFill>
              </a:rPr>
              <a:t>Ultra-large-scale software repository mining</a:t>
            </a:r>
          </a:p>
          <a:p>
            <a:pPr algn="ctr"/>
            <a:r>
              <a:rPr lang="en-GB" altLang="en-US" sz="2400" b="1">
                <a:solidFill>
                  <a:schemeClr val="tx1"/>
                </a:solidFill>
              </a:rPr>
              <a:t>poses several </a:t>
            </a:r>
            <a:r>
              <a:rPr lang="en-GB" altLang="en-US" sz="2400" b="1">
                <a:solidFill>
                  <a:schemeClr val="hlink"/>
                </a:solidFill>
              </a:rPr>
              <a:t>challenges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76475" y="4600575"/>
            <a:ext cx="4257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hlink"/>
                </a:solidFill>
              </a:rPr>
              <a:t>Automatically parallelizes queries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276475" y="5114925"/>
            <a:ext cx="59372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hlink"/>
                </a:solidFill>
              </a:rPr>
              <a:t>Domain-specific language, types, and functions</a:t>
            </a:r>
          </a:p>
          <a:p>
            <a:r>
              <a:rPr lang="en-GB" altLang="en-US" sz="2000" b="1">
                <a:solidFill>
                  <a:schemeClr val="hlink"/>
                </a:solidFill>
              </a:rPr>
              <a:t>to make mining software repositories easier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54188" y="3070225"/>
            <a:ext cx="56356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>
                <a:solidFill>
                  <a:schemeClr val="tx1"/>
                </a:solidFill>
              </a:rPr>
              <a:t>Boa provides </a:t>
            </a:r>
            <a:r>
              <a:rPr lang="en-GB" altLang="en-US" sz="2400" b="1">
                <a:solidFill>
                  <a:schemeClr val="hlink"/>
                </a:solidFill>
              </a:rPr>
              <a:t>abstractions </a:t>
            </a:r>
            <a:r>
              <a:rPr lang="en-GB" altLang="en-US" sz="2400" b="1">
                <a:solidFill>
                  <a:schemeClr val="tx1"/>
                </a:solidFill>
              </a:rPr>
              <a:t>to address</a:t>
            </a:r>
          </a:p>
          <a:p>
            <a:pPr algn="ctr"/>
            <a:r>
              <a:rPr lang="en-GB" altLang="en-US" sz="2400" b="1">
                <a:solidFill>
                  <a:schemeClr val="tx1"/>
                </a:solidFill>
              </a:rPr>
              <a:t>these challenges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276475" y="4105275"/>
            <a:ext cx="6286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hlink"/>
                </a:solidFill>
              </a:rPr>
              <a:t>Ultra-large-scale dataset with almost 700k projects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ldLvl="0" autoUpdateAnimBg="0"/>
      <p:bldP spid="80900" grpId="0" bldLvl="0" autoUpdateAnimBg="0"/>
      <p:bldP spid="80901" grpId="0" bldLvl="0" autoUpdateAnimBg="0"/>
      <p:bldP spid="80902" grpId="0" bldLvl="0" autoUpdateAnimBg="0"/>
      <p:bldP spid="80903" grpId="0" bldLvl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A52D-39A8-4A74-8082-0286C49CDA97}" type="slidenum">
              <a:rPr lang="en-GB" altLang="en-US"/>
              <a:pPr/>
              <a:t>47</a:t>
            </a:fld>
            <a:endParaRPr lang="en-GB" alt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Boa's Global Impact</a:t>
            </a:r>
          </a:p>
        </p:txBody>
      </p:sp>
      <p:pic>
        <p:nvPicPr>
          <p:cNvPr id="81923" name="Picture 3" descr="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" y="2012950"/>
            <a:ext cx="7639050" cy="3276600"/>
          </a:xfrm>
          <a:noFill/>
          <a:ln/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-7938" y="5816600"/>
            <a:ext cx="9151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>
                <a:solidFill>
                  <a:schemeClr val="hlink"/>
                </a:solidFill>
              </a:rPr>
              <a:t>90+ users from over 20 countries!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422B-F9BF-4D24-8AEA-130146449FA6}" type="slidenum">
              <a:rPr lang="en-GB" altLang="en-US"/>
              <a:pPr/>
              <a:t>48</a:t>
            </a:fld>
            <a:endParaRPr lang="en-GB" altLang="en-US"/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588" y="301942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4800" b="1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820988" y="5364163"/>
            <a:ext cx="350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hlinkClick r:id="rId3"/>
              </a:rPr>
              <a:t>http://boa.cs.iastate.edu/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101D-84BB-476E-8665-F142EAB63A3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/>
              <a:t>What do I mean by</a:t>
            </a:r>
            <a:br>
              <a:rPr lang="en-GB" altLang="en-US" sz="3200"/>
            </a:br>
            <a:r>
              <a:rPr lang="en-GB" altLang="en-US" sz="3200" b="1" i="1"/>
              <a:t>mining software repositories (MSR)</a:t>
            </a:r>
            <a:r>
              <a:rPr lang="en-GB" altLang="en-US" sz="3200"/>
              <a:t>?</a:t>
            </a:r>
            <a:endParaRPr lang="en-GB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8470-ABEC-488A-B722-B621CE80B80E}" type="slidenum">
              <a:rPr lang="en-GB" altLang="en-US"/>
              <a:pPr/>
              <a:t>6</a:t>
            </a:fld>
            <a:endParaRPr lang="en-GB" altLang="en-US"/>
          </a:p>
        </p:txBody>
      </p:sp>
      <p:grpSp>
        <p:nvGrpSpPr>
          <p:cNvPr id="14338" name="Group 2"/>
          <p:cNvGrpSpPr>
            <a:grpSpLocks noChangeAspect="1"/>
          </p:cNvGrpSpPr>
          <p:nvPr/>
        </p:nvGrpSpPr>
        <p:grpSpPr bwMode="auto">
          <a:xfrm>
            <a:off x="746125" y="774700"/>
            <a:ext cx="7870825" cy="5180013"/>
            <a:chOff x="0" y="0"/>
            <a:chExt cx="12393" cy="8158"/>
          </a:xfrm>
        </p:grpSpPr>
        <p:pic>
          <p:nvPicPr>
            <p:cNvPr id="14339" name="Picture 3" descr="find-bu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6238"/>
              <a:ext cx="1920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 descr="branchmangemen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72" cy="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1" name="Picture 5" descr="collaboration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" y="4112"/>
              <a:ext cx="5022" cy="3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2" name="Picture 6" descr="Wikipedia-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5104"/>
              <a:ext cx="2623" cy="2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3" name="Picture 7" descr="mail_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" y="568"/>
              <a:ext cx="2739" cy="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344" name="Picture 8" descr="dashboa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611188"/>
            <a:ext cx="2857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9" descr="6a00d83452098b69e2019aff53c4ce970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743325"/>
            <a:ext cx="23542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Software-Development-Life-Cycle-by-5-Elements-RPO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979738"/>
            <a:ext cx="29178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7" name="AutoShape 11"/>
          <p:cNvCxnSpPr>
            <a:cxnSpLocks noChangeShapeType="1"/>
            <a:endCxn id="14344" idx="1"/>
          </p:cNvCxnSpPr>
          <p:nvPr/>
        </p:nvCxnSpPr>
        <p:spPr bwMode="auto">
          <a:xfrm>
            <a:off x="4616450" y="1584325"/>
            <a:ext cx="1306513" cy="7938"/>
          </a:xfrm>
          <a:prstGeom prst="straightConnector1">
            <a:avLst/>
          </a:pr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AutoShape 12"/>
          <p:cNvCxnSpPr>
            <a:cxnSpLocks noChangeShapeType="1"/>
            <a:stCxn id="14345" idx="1"/>
            <a:endCxn id="14346" idx="3"/>
          </p:cNvCxnSpPr>
          <p:nvPr/>
        </p:nvCxnSpPr>
        <p:spPr bwMode="auto">
          <a:xfrm flipH="1">
            <a:off x="4475163" y="4918075"/>
            <a:ext cx="996950" cy="125413"/>
          </a:xfrm>
          <a:prstGeom prst="straightConnector1">
            <a:avLst/>
          </a:pr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9" name="Curve 289"/>
          <p:cNvSpPr>
            <a:spLocks/>
          </p:cNvSpPr>
          <p:nvPr/>
        </p:nvSpPr>
        <p:spPr bwMode="auto">
          <a:xfrm>
            <a:off x="274638" y="3222625"/>
            <a:ext cx="1455737" cy="2068513"/>
          </a:xfrm>
          <a:custGeom>
            <a:avLst/>
            <a:gdLst>
              <a:gd name="T0" fmla="*/ 21600 w 21600"/>
              <a:gd name="T1" fmla="*/ 21600 h 21600"/>
              <a:gd name="T2" fmla="*/ 6528 w 21600"/>
              <a:gd name="T3" fmla="*/ 17335 h 21600"/>
              <a:gd name="T4" fmla="*/ 461 w 21600"/>
              <a:gd name="T5" fmla="*/ 8800 h 21600"/>
              <a:gd name="T6" fmla="*/ 8704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8359" y="20731"/>
                  <a:pt x="10757" y="19895"/>
                  <a:pt x="6528" y="17335"/>
                </a:cubicBezTo>
                <a:cubicBezTo>
                  <a:pt x="2298" y="14775"/>
                  <a:pt x="0" y="12282"/>
                  <a:pt x="461" y="8800"/>
                </a:cubicBezTo>
                <a:cubicBezTo>
                  <a:pt x="960" y="5318"/>
                  <a:pt x="5199" y="2148"/>
                  <a:pt x="8704" y="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Curve 289"/>
          <p:cNvSpPr>
            <a:spLocks/>
          </p:cNvSpPr>
          <p:nvPr/>
        </p:nvSpPr>
        <p:spPr bwMode="auto">
          <a:xfrm>
            <a:off x="7272338" y="2555875"/>
            <a:ext cx="1111250" cy="1987550"/>
          </a:xfrm>
          <a:custGeom>
            <a:avLst/>
            <a:gdLst>
              <a:gd name="T0" fmla="*/ 3062 w 21600"/>
              <a:gd name="T1" fmla="*/ 0 h 21600"/>
              <a:gd name="T2" fmla="*/ 17363 w 21600"/>
              <a:gd name="T3" fmla="*/ 5831 h 21600"/>
              <a:gd name="T4" fmla="*/ 21118 w 21600"/>
              <a:gd name="T5" fmla="*/ 13380 h 21600"/>
              <a:gd name="T6" fmla="*/ 4075 w 21600"/>
              <a:gd name="T7" fmla="*/ 1910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062" y="0"/>
                </a:moveTo>
                <a:cubicBezTo>
                  <a:pt x="1741" y="1014"/>
                  <a:pt x="13757" y="3153"/>
                  <a:pt x="17363" y="5831"/>
                </a:cubicBezTo>
                <a:cubicBezTo>
                  <a:pt x="20970" y="8508"/>
                  <a:pt x="21600" y="9833"/>
                  <a:pt x="21118" y="13380"/>
                </a:cubicBezTo>
                <a:cubicBezTo>
                  <a:pt x="20710" y="16928"/>
                  <a:pt x="0" y="21600"/>
                  <a:pt x="4075" y="19108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38333 -0.246481 " pathEditMode="relative" rAng="0" ptsTypes="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DB2A-1B88-499F-84B7-76B7D3CD2A54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/>
              <a:t>What are some examples of</a:t>
            </a:r>
            <a:br>
              <a:rPr lang="en-GB" altLang="en-US" sz="3200"/>
            </a:br>
            <a:r>
              <a:rPr lang="en-GB" altLang="en-US" sz="3200"/>
              <a:t>software repository mining?</a:t>
            </a:r>
            <a:endParaRPr lang="en-GB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227-136F-4753-A3AB-1219E543FDF4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77950" y="2124075"/>
            <a:ext cx="631825" cy="3692525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What is the most used programming language?</a:t>
            </a:r>
          </a:p>
        </p:txBody>
      </p:sp>
      <p:pic>
        <p:nvPicPr>
          <p:cNvPr id="18436" name="Picture 4" descr="lang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" y="1736725"/>
            <a:ext cx="8228013" cy="4527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29D-44DA-43E6-BD87-73FA3156E3A0}" type="slidenum">
              <a:rPr lang="en-GB" altLang="en-US"/>
              <a:pPr/>
              <a:t>9</a:t>
            </a:fld>
            <a:endParaRPr lang="en-GB" altLang="en-US"/>
          </a:p>
        </p:txBody>
      </p:sp>
      <p:pic>
        <p:nvPicPr>
          <p:cNvPr id="20482" name="Picture 2" descr="fir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l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seco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thi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How many words are in commit messages?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167188" y="3743325"/>
            <a:ext cx="307181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Words[] = update, 30715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cleanup, 19073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updated, 18737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refactoring, 11981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fix, 11705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test, 9428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typo, 9288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updates, 7746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javadoc, 6893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bugfix, 6295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ldLvl="0" autoUpdateAnimBg="0"/>
      <p:bldP spid="20487" grpId="1" bldLvl="0" autoUpdateAnimBg="0"/>
    </p:bldLst>
  </p:timing>
</p:sld>
</file>

<file path=ppt/theme/theme1.xml><?xml version="1.0" encoding="utf-8"?>
<a:theme xmlns:a="http://schemas.openxmlformats.org/drawingml/2006/main" name="Communications and Dialogues_2">
  <a:themeElements>
    <a:clrScheme name="Communications and Dialogues_2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ommunications and Dialogue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Pages>0</Pages>
  <Words>1639</Words>
  <Characters>0</Characters>
  <Application>Microsoft Office PowerPoint</Application>
  <DocSecurity>0</DocSecurity>
  <PresentationFormat>On-screen Show (4:3)</PresentationFormat>
  <Lines>0</Lines>
  <Paragraphs>620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Communications and Dialogues_2</vt:lpstr>
      <vt:lpstr>Default Design</vt:lpstr>
      <vt:lpstr>Efficiently Mining Source Code with Boa</vt:lpstr>
      <vt:lpstr>What do I mean by software repository?</vt:lpstr>
      <vt:lpstr>PowerPoint Presentation</vt:lpstr>
      <vt:lpstr>What features do they have?</vt:lpstr>
      <vt:lpstr>What do I mean by mining software repositories (MSR)?</vt:lpstr>
      <vt:lpstr>PowerPoint Presentation</vt:lpstr>
      <vt:lpstr>What are some examples of software repository mining?</vt:lpstr>
      <vt:lpstr>What is the most used programming language?</vt:lpstr>
      <vt:lpstr>How many words are in commit messages?</vt:lpstr>
      <vt:lpstr>How has unit testing evolved over time?</vt:lpstr>
      <vt:lpstr>What makes this ultra-large-scale mining?</vt:lpstr>
      <vt:lpstr>Previous examples queried...</vt:lpstr>
      <vt:lpstr>What does bringing BIGDATA to the masses mean?</vt:lpstr>
      <vt:lpstr>How has unit testing evolved over time?</vt:lpstr>
      <vt:lpstr>PowerPoint Presentation</vt:lpstr>
      <vt:lpstr>PowerPoint Presentation</vt:lpstr>
      <vt:lpstr>Challenge: Volume</vt:lpstr>
      <vt:lpstr>PowerPoint Presentation</vt:lpstr>
      <vt:lpstr>Challenge: Velocity</vt:lpstr>
      <vt:lpstr>Challenge: Velocity</vt:lpstr>
      <vt:lpstr>PowerPoint Presentation</vt:lpstr>
      <vt:lpstr>Challenge: Variety</vt:lpstr>
      <vt:lpstr>Ultra-large-scale Software Repository Mining</vt:lpstr>
      <vt:lpstr>PowerPoint Presentation</vt:lpstr>
      <vt:lpstr>PowerPoint Presentation</vt:lpstr>
      <vt:lpstr>PowerPoint Presentation</vt:lpstr>
      <vt:lpstr>How has unit testing evolved over time?</vt:lpstr>
      <vt:lpstr>How has unit testing evolved over time?</vt:lpstr>
      <vt:lpstr>How has unit testing evolved over time?</vt:lpstr>
      <vt:lpstr>How has unit testing evolved over time?</vt:lpstr>
      <vt:lpstr>How has unit testing evolved over time?</vt:lpstr>
      <vt:lpstr>How has unit testing evolved over time?</vt:lpstr>
      <vt:lpstr>How has unit testing evolved over time?</vt:lpstr>
      <vt:lpstr>PowerPoint Presentation</vt:lpstr>
      <vt:lpstr>Automatic Parallelization</vt:lpstr>
      <vt:lpstr>Abstracting MSR with Types</vt:lpstr>
      <vt:lpstr>Abstracting MSR with Types</vt:lpstr>
      <vt:lpstr>Abstracting MSR with Types</vt:lpstr>
      <vt:lpstr>Challenge: How can we make mining source code easier?</vt:lpstr>
      <vt:lpstr>Background: Visitor Pattern</vt:lpstr>
      <vt:lpstr>Easing Source Code Mining with Visitors</vt:lpstr>
      <vt:lpstr>Easing Source Code Mining with Visitors</vt:lpstr>
      <vt:lpstr>Easing Source Code Mining with Visitors</vt:lpstr>
      <vt:lpstr>Easing Source Code Mining with Visitors</vt:lpstr>
      <vt:lpstr>Let's see it in action!</vt:lpstr>
      <vt:lpstr>Summary</vt:lpstr>
      <vt:lpstr>Boa's Global Impact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claudio</dc:creator>
  <cp:lastModifiedBy>User</cp:lastModifiedBy>
  <cp:revision>137</cp:revision>
  <dcterms:created xsi:type="dcterms:W3CDTF">2007-11-18T15:33:43Z</dcterms:created>
  <dcterms:modified xsi:type="dcterms:W3CDTF">2014-06-04T07:52:06Z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1033-9.1.0.4280</vt:lpwstr>
  </property>
</Properties>
</file>